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8D1C3-83C8-E0F0-3ABD-1CC5E8999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F164CCC-4431-EAB7-E99C-9519B8899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1C64BB-B19A-E349-E840-CBDF962C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3B3F87-EF19-C7FF-BA0B-15ADE88D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BA23F5-39D2-FC99-8967-5497BA5B0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1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BA6ABE-900E-D8F2-63FC-FB867713C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F896B5-55B8-49A5-048C-5B475177F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3E06D8-A09B-EB2E-C575-2A5F91AD3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85C90B-4417-A421-4335-C320D9784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3ED9E5-4430-5B16-8218-D2B2E7AB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84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D1D2739-BAF5-E44A-6845-8C40113557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32300F-8772-163A-8744-28278B4DC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24833E-4B2E-C6E9-1442-FCD8784B2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93AC2A-5D1F-ACEA-3B58-0F9F41F57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A42613-7CB9-B98C-181B-A6FF056ED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1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01602A-8F9D-0238-C970-B9BDD41AC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C4F0B0-C7DF-DE8E-F0BF-36E120C1C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62906E-407F-0361-A567-CD43708E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409466-9FAC-6A78-29AA-C1A363F09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C7C8A7-899D-375A-3694-424FA1B09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13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240DB9-9975-2FF5-35A9-E88F7CAB2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DE6FE72-BDA0-BAA2-9BF8-D4426914C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EAAA4D-BDB6-667F-219A-5350F660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A4C3C2-4AEF-A5F7-433F-365E7482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F3027C-7DAA-A623-0482-2892DAC57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76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E41B1B-1E32-7EF3-8012-05C99846C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D1374F-8B23-B15E-98E6-FC67E74960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A1B749-2F0B-35B8-735C-B29DDFF0A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722D66-6AAA-D4A7-C6E3-0466230D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7C07F8-DC0D-102E-C977-11BB25E3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E26ED7-4C3D-3B4A-0E6E-FB589649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544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E2BC7-D86D-29A3-1FC8-7BED5536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0A2F78-1383-DC73-B613-B01855367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1B9220E-0D62-FC14-6594-EB6BFA770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504759-25D6-C722-3DCB-DD4A3983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2AEACE9-C14C-02A7-0EBE-45106BFCE5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76F93FE-262D-3AAB-3E01-ABFE3756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05C7D10-2C28-CF0B-7B2B-F3222490D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552B62-2C27-76A4-CD8C-BA289544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39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2F470-502E-9E07-4C0D-375CD5040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604A8FF-C5F0-316C-45A9-A396C1760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D791AD-4F9E-E20E-8548-45AD5223E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50DAD9-4C0A-630B-717A-2CD99B93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95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D28EDB-7632-78A9-1452-80C49866D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4CA3AA-A2AE-A4B8-0465-93B88E18F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18F1DC-4874-25C5-7EC2-A5FCBF3C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94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0F97BE-1A55-EFB2-C74A-0CA91F91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BFA083-1FF8-E92D-E729-A33161EE1E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F31B56E-C940-479D-D294-C24789B7D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996E09-9BE3-77BA-F651-89C83241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1E9CB8-69AD-CB65-A23E-32C0FB88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07781F-2AA7-2CC2-912C-23ECBFBFE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29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CD0B16-C824-B02C-AF8B-DE2AD90E0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1D59F27-9719-5AB6-5A37-FCF9665BCD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F689C8-E704-A681-52A8-0555B43A4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25E9F1-89BF-712E-CBA8-1EB119E4C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7981FA-C6A0-DBA9-4081-620280230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2FBE3BD-1FA6-D7C5-7798-2A1F28114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60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4C7856-9134-2142-4854-874D38DA7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7022AB-7522-1F71-9403-128B29127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A4F475-A8CA-193F-8D42-94100D2A14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B7444-C74F-4B50-AF89-E72FF97E2A40}" type="datetimeFigureOut">
              <a:rPr kumimoji="1" lang="ja-JP" altLang="en-US" smtClean="0"/>
              <a:t>2025/9/2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D7DE3D-1C96-60DB-FF8A-3ACD909265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18C878-96FC-3824-AB2E-B953CA52C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07018-EB53-4AC9-A804-17B879C52B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57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0B6D4F-1ABD-EA6E-2B71-9F7C18E6C75F}"/>
              </a:ext>
            </a:extLst>
          </p:cNvPr>
          <p:cNvSpPr txBox="1"/>
          <p:nvPr/>
        </p:nvSpPr>
        <p:spPr>
          <a:xfrm>
            <a:off x="0" y="1044"/>
            <a:ext cx="12192000" cy="405986"/>
          </a:xfrm>
          <a:prstGeom prst="rect">
            <a:avLst/>
          </a:prstGeom>
          <a:solidFill>
            <a:srgbClr val="00B050"/>
          </a:solidFill>
        </p:spPr>
        <p:txBody>
          <a:bodyPr wrap="square" tIns="396000" bIns="288000" rtlCol="0" anchor="ctr" anchorCtr="0">
            <a:noAutofit/>
          </a:bodyPr>
          <a:lstStyle/>
          <a:p>
            <a:pPr algn="ctr">
              <a:lnSpc>
                <a:spcPts val="1400"/>
              </a:lnSpc>
            </a:pPr>
            <a:r>
              <a:rPr kumimoji="1" lang="ja-JP" altLang="en-US" sz="20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    とちぎ人口未来アクションプラン    </a:t>
            </a:r>
            <a:r>
              <a:rPr lang="ja-JP" altLang="en-US" sz="1600" b="1" kern="100" dirty="0">
                <a:solidFill>
                  <a:schemeClr val="bg1"/>
                </a:solidFill>
                <a:effectLst/>
                <a:latin typeface="HG正楷書体-PRO" panose="03000600000000000000" pitchFamily="66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－人口減</a:t>
            </a:r>
            <a:r>
              <a:rPr lang="ja-JP" altLang="ja-JP" sz="1600" b="1" kern="10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少を</a:t>
            </a:r>
            <a:r>
              <a:rPr lang="ja-JP" altLang="en-US" sz="1600" b="1" kern="10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乗り越え</a:t>
            </a:r>
            <a:r>
              <a:rPr lang="ja-JP" altLang="ja-JP" sz="1600" b="1" kern="10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、未来を共創する</a:t>
            </a:r>
            <a:r>
              <a:rPr lang="ja-JP" altLang="en-US" sz="1600" kern="100" dirty="0">
                <a:solidFill>
                  <a:schemeClr val="bg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－</a:t>
            </a:r>
            <a:endParaRPr lang="en-US" altLang="ja-JP" sz="20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FAC3075A-6576-B6EB-438E-4DDA0B92FAD7}"/>
              </a:ext>
            </a:extLst>
          </p:cNvPr>
          <p:cNvSpPr/>
          <p:nvPr/>
        </p:nvSpPr>
        <p:spPr>
          <a:xfrm>
            <a:off x="139336" y="3979815"/>
            <a:ext cx="5869576" cy="2824377"/>
          </a:xfrm>
          <a:prstGeom prst="roundRect">
            <a:avLst>
              <a:gd name="adj" fmla="val 9403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１</a:t>
            </a: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企業</a:t>
            </a:r>
            <a:r>
              <a:rPr lang="ja-JP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の紹介</a:t>
            </a: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（１）事業内容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sz="1100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lang="en-US" altLang="ja-JP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（２）セールスポイント</a:t>
            </a:r>
            <a:endParaRPr lang="en-US" sz="11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F6DA16-49F7-46C4-4006-5A564435F839}"/>
              </a:ext>
            </a:extLst>
          </p:cNvPr>
          <p:cNvSpPr/>
          <p:nvPr/>
        </p:nvSpPr>
        <p:spPr>
          <a:xfrm>
            <a:off x="139337" y="1466686"/>
            <a:ext cx="5750234" cy="2389483"/>
          </a:xfrm>
          <a:prstGeom prst="rect">
            <a:avLst/>
          </a:prstGeom>
          <a:noFill/>
          <a:ln w="19050">
            <a:solidFill>
              <a:srgbClr val="FFFFFF">
                <a:lumMod val="50000"/>
              </a:srgbClr>
            </a:solidFill>
            <a:prstDash val="sysDot"/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451"/>
              </a:spcBef>
            </a:pPr>
            <a:r>
              <a:rPr lang="ja-JP" altLang="en-US" sz="10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（ロゴ、写真）</a:t>
            </a:r>
            <a:endParaRPr lang="en-US" sz="1000" b="0" strike="noStrike" spc="-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AutoShape 7">
            <a:extLst>
              <a:ext uri="{FF2B5EF4-FFF2-40B4-BE49-F238E27FC236}">
                <a16:creationId xmlns:a16="http://schemas.microsoft.com/office/drawing/2014/main" id="{8535338B-5EF6-F9F8-BB8C-525E3F9FD332}"/>
              </a:ext>
            </a:extLst>
          </p:cNvPr>
          <p:cNvSpPr/>
          <p:nvPr/>
        </p:nvSpPr>
        <p:spPr>
          <a:xfrm>
            <a:off x="6224068" y="3979816"/>
            <a:ext cx="5832659" cy="2451182"/>
          </a:xfrm>
          <a:prstGeom prst="roundRect">
            <a:avLst>
              <a:gd name="adj" fmla="val 8942"/>
            </a:avLst>
          </a:prstGeom>
          <a:solidFill>
            <a:schemeClr val="bg1"/>
          </a:solidFill>
          <a:ln w="19050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4.</a:t>
            </a: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具体的な取組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・実施中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11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11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r>
              <a:rPr lang="ja-JP" altLang="en-US" sz="11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・取組予定（取組時期を記載）</a:t>
            </a:r>
            <a:endParaRPr lang="en-US" altLang="ja-JP" sz="11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sz="110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spcBef>
                <a:spcPts val="550"/>
              </a:spcBef>
              <a:tabLst>
                <a:tab pos="0" algn="l"/>
              </a:tabLst>
            </a:pPr>
            <a:r>
              <a:rPr lang="ja-JP" altLang="en-US" sz="900" b="0" strike="noStrike" spc="-1" dirty="0">
                <a:solidFill>
                  <a:schemeClr val="bg2">
                    <a:lumMod val="50000"/>
                  </a:schemeClr>
                </a:solidFill>
                <a:latin typeface="メイリオ"/>
                <a:ea typeface="メイリオ"/>
              </a:rPr>
              <a:t>（・</a:t>
            </a:r>
            <a:r>
              <a:rPr lang="ja-JP" altLang="en-US" sz="900" b="0" strike="noStrike" spc="-1" dirty="0">
                <a:solidFill>
                  <a:schemeClr val="bg2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アクションに対する従業員の声（記載可能な場合））</a:t>
            </a:r>
            <a:endParaRPr lang="en-US" altLang="ja-JP" sz="900" b="0" strike="noStrike" spc="-1" dirty="0">
              <a:solidFill>
                <a:schemeClr val="bg2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41920" indent="-241920">
              <a:lnSpc>
                <a:spcPct val="100000"/>
              </a:lnSpc>
              <a:spcBef>
                <a:spcPts val="550"/>
              </a:spcBef>
              <a:tabLst>
                <a:tab pos="0" algn="l"/>
              </a:tabLst>
            </a:pPr>
            <a:endParaRPr lang="en-US" altLang="ja-JP" sz="900" b="0" strike="noStrike" spc="-1" dirty="0">
              <a:solidFill>
                <a:srgbClr val="000000"/>
              </a:solidFill>
              <a:latin typeface="メイリオ"/>
              <a:ea typeface="メイリオ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  <a:p>
            <a:pPr marL="241920" indent="-241920">
              <a:lnSpc>
                <a:spcPct val="100000"/>
              </a:lnSpc>
              <a:spcBef>
                <a:spcPts val="553"/>
              </a:spcBef>
              <a:tabLst>
                <a:tab pos="0" algn="l"/>
              </a:tabLst>
            </a:pPr>
            <a:endParaRPr lang="en-US" sz="111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3A61CFC-4631-6FFD-EDB3-4B36ADDCF362}"/>
              </a:ext>
            </a:extLst>
          </p:cNvPr>
          <p:cNvSpPr/>
          <p:nvPr/>
        </p:nvSpPr>
        <p:spPr>
          <a:xfrm>
            <a:off x="139336" y="935092"/>
            <a:ext cx="5869576" cy="442800"/>
          </a:xfrm>
          <a:prstGeom prst="rect">
            <a:avLst/>
          </a:prstGeom>
          <a:solidFill>
            <a:schemeClr val="bg1"/>
          </a:solidFill>
          <a:ln w="19050" cap="rnd">
            <a:solidFill>
              <a:srgbClr val="FFFFFF">
                <a:lumMod val="50000"/>
              </a:srgbClr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36000" rIns="90000" bIns="0" anchor="ctr">
            <a:noAutofit/>
          </a:bodyPr>
          <a:lstStyle/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（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企業</a:t>
            </a:r>
            <a:r>
              <a:rPr lang="ja-JP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名）</a:t>
            </a:r>
            <a:r>
              <a:rPr lang="ja-JP" altLang="en-US" sz="1600" b="0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　　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42C700-3041-AFF2-CBFD-7E86F01411CC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6000" y="407030"/>
            <a:ext cx="0" cy="656087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553117D-C77A-DF28-F499-7EBA89D58066}"/>
              </a:ext>
            </a:extLst>
          </p:cNvPr>
          <p:cNvSpPr txBox="1"/>
          <p:nvPr/>
        </p:nvSpPr>
        <p:spPr>
          <a:xfrm>
            <a:off x="6212435" y="465102"/>
            <a:ext cx="1022291" cy="38048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72000" tIns="36000" rIns="72000" bIns="36000" rtlCol="0">
            <a:spAutoFit/>
          </a:bodyPr>
          <a:lstStyle/>
          <a:p>
            <a:pPr algn="ctr"/>
            <a:r>
              <a:rPr kumimoji="1" lang="en-US" altLang="ja-JP" sz="20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Action</a:t>
            </a:r>
            <a:endParaRPr kumimoji="1" lang="ja-JP" altLang="en-US" sz="2000" b="1" i="1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AAB39CE-C31E-D63E-AA14-C7A7F3C2991C}"/>
              </a:ext>
            </a:extLst>
          </p:cNvPr>
          <p:cNvSpPr txBox="1"/>
          <p:nvPr/>
        </p:nvSpPr>
        <p:spPr>
          <a:xfrm>
            <a:off x="52301" y="465102"/>
            <a:ext cx="3498820" cy="39162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txBody>
          <a:bodyPr wrap="square" lIns="72000" tIns="72000" rIns="72000" bIns="72000">
            <a:spAutoFit/>
          </a:bodyPr>
          <a:lstStyle/>
          <a:p>
            <a:r>
              <a:rPr lang="en-US" altLang="ja-JP" sz="16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“</a:t>
            </a:r>
            <a:r>
              <a:rPr lang="ja-JP" altLang="en-US" sz="16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とちぎ人口未来パートナー</a:t>
            </a:r>
            <a:r>
              <a:rPr lang="en-US" altLang="ja-JP" sz="16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”</a:t>
            </a:r>
            <a:r>
              <a:rPr lang="ja-JP" altLang="en-US" sz="1600" b="1" i="1" dirty="0">
                <a:solidFill>
                  <a:schemeClr val="bg1"/>
                </a:solidFill>
                <a:latin typeface="Arial Nova" panose="020B0504020202020204" pitchFamily="34" charset="0"/>
              </a:rPr>
              <a:t>の概要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1C28BF4-4DB1-0EF3-F1CE-65433A21F775}"/>
              </a:ext>
            </a:extLst>
          </p:cNvPr>
          <p:cNvSpPr txBox="1"/>
          <p:nvPr/>
        </p:nvSpPr>
        <p:spPr>
          <a:xfrm>
            <a:off x="7040399" y="655342"/>
            <a:ext cx="42420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solidFill>
                  <a:srgbClr val="00B050"/>
                </a:solidFill>
                <a:latin typeface="Arial Nova" panose="020B0504020202020204" pitchFamily="34" charset="0"/>
              </a:rPr>
              <a:t>栃木県人口減少対策マンダラチャート</a:t>
            </a:r>
            <a:endParaRPr kumimoji="1" lang="ja-JP" altLang="en-US" sz="1100" dirty="0">
              <a:solidFill>
                <a:srgbClr val="00B050"/>
              </a:solidFill>
              <a:latin typeface="Arial Nova" panose="020B0504020202020204" pitchFamily="34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6E8A604-E8CD-2FC8-820E-940B4949B6C6}"/>
              </a:ext>
            </a:extLst>
          </p:cNvPr>
          <p:cNvSpPr txBox="1"/>
          <p:nvPr/>
        </p:nvSpPr>
        <p:spPr>
          <a:xfrm>
            <a:off x="10568652" y="701508"/>
            <a:ext cx="15798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solidFill>
                  <a:srgbClr val="00B050"/>
                </a:solidFill>
                <a:latin typeface="Arial Nova" panose="020B0504020202020204" pitchFamily="34" charset="0"/>
              </a:rPr>
              <a:t>R7.8 </a:t>
            </a:r>
            <a:r>
              <a:rPr kumimoji="1" lang="ja-JP" altLang="en-US" sz="800" dirty="0">
                <a:solidFill>
                  <a:srgbClr val="00B050"/>
                </a:solidFill>
                <a:latin typeface="Arial Nova" panose="020B0504020202020204" pitchFamily="34" charset="0"/>
              </a:rPr>
              <a:t>栃木県人口未来会議策定</a:t>
            </a:r>
            <a:endParaRPr kumimoji="1" lang="ja-JP" altLang="en-US" sz="1000" dirty="0">
              <a:solidFill>
                <a:srgbClr val="00B050"/>
              </a:solidFill>
              <a:latin typeface="Arial Nova" panose="020B05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6538E22-E553-B49D-F4A1-E42B0982E067}"/>
              </a:ext>
            </a:extLst>
          </p:cNvPr>
          <p:cNvSpPr txBox="1"/>
          <p:nvPr/>
        </p:nvSpPr>
        <p:spPr>
          <a:xfrm>
            <a:off x="6220003" y="6472960"/>
            <a:ext cx="5855560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tIns="36000" bIns="36000">
            <a:spAutoFit/>
          </a:bodyPr>
          <a:lstStyle/>
          <a:p>
            <a:pPr algn="ctr"/>
            <a:r>
              <a:rPr lang="ja-JP" altLang="en-US" sz="1800" b="1" kern="100" dirty="0">
                <a:solidFill>
                  <a:schemeClr val="tx1"/>
                </a:solidFill>
                <a:effectLst/>
                <a:latin typeface="游明朝" panose="02020400000000000000" pitchFamily="18" charset="-128"/>
                <a:ea typeface="HG正楷書体-PRO" panose="03000600000000000000" pitchFamily="66" charset="-128"/>
                <a:cs typeface="Times New Roman" panose="02020603050405020304" pitchFamily="18" charset="0"/>
              </a:rPr>
              <a:t>それぞれの主体的な行動が、未来への希望となります。</a:t>
            </a:r>
            <a:endParaRPr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オブジェクト 2">
            <a:extLst>
              <a:ext uri="{FF2B5EF4-FFF2-40B4-BE49-F238E27FC236}">
                <a16:creationId xmlns:a16="http://schemas.microsoft.com/office/drawing/2014/main" id="{8DFF318B-F559-158C-9AE4-CAC887D9E8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195560"/>
              </p:ext>
            </p:extLst>
          </p:nvPr>
        </p:nvGraphicFramePr>
        <p:xfrm>
          <a:off x="6293307" y="919904"/>
          <a:ext cx="5782258" cy="2894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924896" imgH="4467130" progId="Excel.Sheet.12">
                  <p:embed/>
                </p:oleObj>
              </mc:Choice>
              <mc:Fallback>
                <p:oleObj name="Worksheet" r:id="rId2" imgW="8924896" imgH="44671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93307" y="919904"/>
                        <a:ext cx="5782258" cy="2894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図 1">
            <a:extLst>
              <a:ext uri="{FF2B5EF4-FFF2-40B4-BE49-F238E27FC236}">
                <a16:creationId xmlns:a16="http://schemas.microsoft.com/office/drawing/2014/main" id="{5AB23F3B-D13B-1C92-CC08-F26B5A261C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25833" y="465102"/>
            <a:ext cx="2883658" cy="3816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6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103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HG正楷書体-PRO</vt:lpstr>
      <vt:lpstr>メイリオ</vt:lpstr>
      <vt:lpstr>游ゴシック</vt:lpstr>
      <vt:lpstr>游ゴシック Light</vt:lpstr>
      <vt:lpstr>游明朝</vt:lpstr>
      <vt:lpstr>Arial</vt:lpstr>
      <vt:lpstr>Arial Nova</vt:lpstr>
      <vt:lpstr>Office テーマ</vt:lpstr>
      <vt:lpstr>Worksheet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川上　遥</dc:creator>
  <cp:lastModifiedBy>川上　遥</cp:lastModifiedBy>
  <cp:revision>69</cp:revision>
  <cp:lastPrinted>2025-08-01T04:21:45Z</cp:lastPrinted>
  <dcterms:created xsi:type="dcterms:W3CDTF">2025-05-20T07:50:40Z</dcterms:created>
  <dcterms:modified xsi:type="dcterms:W3CDTF">2025-09-02T02:12:54Z</dcterms:modified>
</cp:coreProperties>
</file>