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62" r:id="rId3"/>
    <p:sldId id="261" r:id="rId4"/>
    <p:sldId id="263" r:id="rId5"/>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6" autoAdjust="0"/>
    <p:restoredTop sz="94660"/>
  </p:normalViewPr>
  <p:slideViewPr>
    <p:cSldViewPr snapToGrid="0">
      <p:cViewPr varScale="1">
        <p:scale>
          <a:sx n="76" d="100"/>
          <a:sy n="76" d="100"/>
        </p:scale>
        <p:origin x="2352" y="918"/>
      </p:cViewPr>
      <p:guideLst/>
    </p:cSldViewPr>
  </p:slideViewPr>
  <p:notesTextViewPr>
    <p:cViewPr>
      <p:scale>
        <a:sx n="1" d="1"/>
        <a:sy n="1" d="1"/>
      </p:scale>
      <p:origin x="0" y="0"/>
    </p:cViewPr>
  </p:notesText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9BE3DED5-42A7-44FD-B07A-25A1CE6461A3}" type="datetimeFigureOut">
              <a:rPr kumimoji="1" lang="ja-JP" altLang="en-US" smtClean="0"/>
              <a:t>2025/4/30</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89AAD731-5597-4130-88E8-E0807CF055A1}" type="slidenum">
              <a:rPr kumimoji="1" lang="ja-JP" altLang="en-US" smtClean="0"/>
              <a:t>‹#›</a:t>
            </a:fld>
            <a:endParaRPr kumimoji="1" lang="ja-JP" altLang="en-US"/>
          </a:p>
        </p:txBody>
      </p:sp>
    </p:spTree>
    <p:extLst>
      <p:ext uri="{BB962C8B-B14F-4D97-AF65-F5344CB8AC3E}">
        <p14:creationId xmlns:p14="http://schemas.microsoft.com/office/powerpoint/2010/main" val="14508907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10" name="日付プレースホルダー 9">
            <a:extLst>
              <a:ext uri="{FF2B5EF4-FFF2-40B4-BE49-F238E27FC236}">
                <a16:creationId xmlns:a16="http://schemas.microsoft.com/office/drawing/2014/main" id="{922F6F3C-F832-34FE-F304-0C43022DE26C}"/>
              </a:ext>
            </a:extLst>
          </p:cNvPr>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11" name="フッター プレースホルダー 10">
            <a:extLst>
              <a:ext uri="{FF2B5EF4-FFF2-40B4-BE49-F238E27FC236}">
                <a16:creationId xmlns:a16="http://schemas.microsoft.com/office/drawing/2014/main" id="{B4448C78-9F76-8819-C300-63ADFECEC0AC}"/>
              </a:ext>
            </a:extLst>
          </p:cNvPr>
          <p:cNvSpPr>
            <a:spLocks noGrp="1"/>
          </p:cNvSpPr>
          <p:nvPr>
            <p:ph type="ftr" sz="quarter" idx="11"/>
          </p:nvPr>
        </p:nvSpPr>
        <p:spPr/>
        <p:txBody>
          <a:bodyPr/>
          <a:lstStyle/>
          <a:p>
            <a:endParaRPr kumimoji="1" lang="ja-JP" altLang="en-US"/>
          </a:p>
        </p:txBody>
      </p:sp>
      <p:sp>
        <p:nvSpPr>
          <p:cNvPr id="12" name="スライド番号プレースホルダー 11">
            <a:extLst>
              <a:ext uri="{FF2B5EF4-FFF2-40B4-BE49-F238E27FC236}">
                <a16:creationId xmlns:a16="http://schemas.microsoft.com/office/drawing/2014/main" id="{C79A2D8E-3F4B-1BF7-F0A4-E92EBB584709}"/>
              </a:ext>
            </a:extLst>
          </p:cNvPr>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
        <p:nvSpPr>
          <p:cNvPr id="13" name="タイトル 12">
            <a:extLst>
              <a:ext uri="{FF2B5EF4-FFF2-40B4-BE49-F238E27FC236}">
                <a16:creationId xmlns:a16="http://schemas.microsoft.com/office/drawing/2014/main" id="{D3986F9B-86E9-E9C7-3973-68D3F9DEF843}"/>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1564022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3867878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8122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3814017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2749531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2138489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4190492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2878412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2930543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871757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26CA6D1-CFE9-4AA9-BC9A-BE77D2B1372D}" type="datetimeFigureOut">
              <a:rPr kumimoji="1" lang="ja-JP" altLang="en-US" smtClean="0"/>
              <a:t>2025/4/30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297537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6CA6D1-CFE9-4AA9-BC9A-BE77D2B1372D}" type="datetimeFigureOut">
              <a:rPr kumimoji="1" lang="ja-JP" altLang="en-US" smtClean="0"/>
              <a:t>2025/4/30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DE5B6-F793-435D-BD6A-73A8EB9C2CDB}" type="slidenum">
              <a:rPr kumimoji="1" lang="ja-JP" altLang="en-US" smtClean="0"/>
              <a:t>‹#›</a:t>
            </a:fld>
            <a:endParaRPr kumimoji="1" lang="ja-JP" altLang="en-US"/>
          </a:p>
        </p:txBody>
      </p:sp>
    </p:spTree>
    <p:extLst>
      <p:ext uri="{BB962C8B-B14F-4D97-AF65-F5344CB8AC3E}">
        <p14:creationId xmlns:p14="http://schemas.microsoft.com/office/powerpoint/2010/main" val="378333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28388A3-4308-49FB-AA6E-D21107EF6430}"/>
              </a:ext>
            </a:extLst>
          </p:cNvPr>
          <p:cNvSpPr/>
          <p:nvPr/>
        </p:nvSpPr>
        <p:spPr>
          <a:xfrm>
            <a:off x="8858250" y="274659"/>
            <a:ext cx="890311" cy="353991"/>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様式３－２</a:t>
            </a:r>
          </a:p>
        </p:txBody>
      </p:sp>
      <p:sp>
        <p:nvSpPr>
          <p:cNvPr id="5" name="正方形/長方形 4">
            <a:extLst>
              <a:ext uri="{FF2B5EF4-FFF2-40B4-BE49-F238E27FC236}">
                <a16:creationId xmlns:a16="http://schemas.microsoft.com/office/drawing/2014/main" id="{72053FEA-0372-4F46-BC12-C1612310B7CA}"/>
              </a:ext>
            </a:extLst>
          </p:cNvPr>
          <p:cNvSpPr/>
          <p:nvPr/>
        </p:nvSpPr>
        <p:spPr>
          <a:xfrm>
            <a:off x="85132" y="733913"/>
            <a:ext cx="9743480" cy="57621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00"/>
          </a:p>
        </p:txBody>
      </p:sp>
      <p:sp>
        <p:nvSpPr>
          <p:cNvPr id="6" name="テキスト ボックス 5">
            <a:extLst>
              <a:ext uri="{FF2B5EF4-FFF2-40B4-BE49-F238E27FC236}">
                <a16:creationId xmlns:a16="http://schemas.microsoft.com/office/drawing/2014/main" id="{EDAD93A1-570B-47F8-803F-3DD43261472B}"/>
              </a:ext>
            </a:extLst>
          </p:cNvPr>
          <p:cNvSpPr txBox="1"/>
          <p:nvPr/>
        </p:nvSpPr>
        <p:spPr>
          <a:xfrm>
            <a:off x="85130" y="214160"/>
            <a:ext cx="6458545" cy="276999"/>
          </a:xfrm>
          <a:prstGeom prst="rect">
            <a:avLst/>
          </a:prstGeom>
          <a:noFill/>
        </p:spPr>
        <p:txBody>
          <a:bodyPr wrap="square" rtlCol="0">
            <a:spAutoFit/>
          </a:bodyPr>
          <a:lstStyle/>
          <a:p>
            <a:r>
              <a:rPr lang="ja-JP" altLang="en-US" sz="1200" b="1" dirty="0">
                <a:latin typeface="ＭＳ Ｐゴシック" panose="020B0600070205080204" pitchFamily="50" charset="-128"/>
                <a:ea typeface="ＭＳ Ｐゴシック" panose="020B0600070205080204" pitchFamily="50" charset="-128"/>
              </a:rPr>
              <a:t>栃木県「文化と知」の創造拠点ＰＦＩアドバイザリー業務委託公募型プロポーザルに係る業務提案書</a:t>
            </a:r>
          </a:p>
        </p:txBody>
      </p:sp>
      <p:sp>
        <p:nvSpPr>
          <p:cNvPr id="7" name="テキスト ボックス 6">
            <a:extLst>
              <a:ext uri="{FF2B5EF4-FFF2-40B4-BE49-F238E27FC236}">
                <a16:creationId xmlns:a16="http://schemas.microsoft.com/office/drawing/2014/main" id="{0A65EE54-F9B8-4C7C-9A21-78FABFC03DED}"/>
              </a:ext>
            </a:extLst>
          </p:cNvPr>
          <p:cNvSpPr txBox="1"/>
          <p:nvPr/>
        </p:nvSpPr>
        <p:spPr>
          <a:xfrm>
            <a:off x="2521488" y="3149148"/>
            <a:ext cx="4863024" cy="600164"/>
          </a:xfrm>
          <a:prstGeom prst="rect">
            <a:avLst/>
          </a:prstGeom>
          <a:solidFill>
            <a:schemeClr val="accent6">
              <a:lumMod val="40000"/>
              <a:lumOff val="60000"/>
            </a:schemeClr>
          </a:solidFill>
        </p:spPr>
        <p:txBody>
          <a:bodyPr wrap="square" rtlCol="0">
            <a:spAutoFit/>
          </a:bodyPr>
          <a:lstStyle/>
          <a:p>
            <a:r>
              <a:rPr lang="ja-JP" altLang="en-US" sz="1100" dirty="0">
                <a:latin typeface="ＭＳ Ｐゴシック" panose="020B0600070205080204" pitchFamily="50" charset="-128"/>
                <a:ea typeface="ＭＳ Ｐゴシック" panose="020B0600070205080204" pitchFamily="50" charset="-128"/>
              </a:rPr>
              <a:t>取組体制、貴社（又は共同企業体）の強み、業務方針（業務を進めていく上で重視する事項等（特定テーマに記載する内容を除く。））、実施手順、工程計画及びその他の業務実施上の創意工夫等について記入</a:t>
            </a:r>
          </a:p>
        </p:txBody>
      </p:sp>
      <p:sp>
        <p:nvSpPr>
          <p:cNvPr id="8" name="正方形/長方形 7">
            <a:extLst>
              <a:ext uri="{FF2B5EF4-FFF2-40B4-BE49-F238E27FC236}">
                <a16:creationId xmlns:a16="http://schemas.microsoft.com/office/drawing/2014/main" id="{BF8E1E6E-DC4F-4219-BF27-2301E7D67BFD}"/>
              </a:ext>
            </a:extLst>
          </p:cNvPr>
          <p:cNvSpPr/>
          <p:nvPr/>
        </p:nvSpPr>
        <p:spPr>
          <a:xfrm>
            <a:off x="93444" y="548433"/>
            <a:ext cx="4095000" cy="18548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ＭＳ Ｐゴシック" panose="020B0600070205080204" pitchFamily="50" charset="-128"/>
                <a:ea typeface="ＭＳ Ｐゴシック" panose="020B0600070205080204" pitchFamily="50" charset="-128"/>
              </a:rPr>
              <a:t>実施体制</a:t>
            </a:r>
          </a:p>
        </p:txBody>
      </p:sp>
      <p:sp>
        <p:nvSpPr>
          <p:cNvPr id="2" name="正方形/長方形 1">
            <a:extLst>
              <a:ext uri="{FF2B5EF4-FFF2-40B4-BE49-F238E27FC236}">
                <a16:creationId xmlns:a16="http://schemas.microsoft.com/office/drawing/2014/main" id="{1B7E92DC-A378-F42F-F685-7766736A0BDA}"/>
              </a:ext>
            </a:extLst>
          </p:cNvPr>
          <p:cNvSpPr/>
          <p:nvPr/>
        </p:nvSpPr>
        <p:spPr>
          <a:xfrm>
            <a:off x="8938301" y="6601313"/>
            <a:ext cx="890311" cy="21036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latin typeface="ＭＳ Ｐゴシック" panose="020B0600070205080204" pitchFamily="50" charset="-128"/>
                <a:ea typeface="ＭＳ Ｐゴシック" panose="020B0600070205080204" pitchFamily="50" charset="-128"/>
              </a:rPr>
              <a:t>P</a:t>
            </a:r>
            <a:r>
              <a:rPr lang="ja-JP" altLang="en-US" sz="1100" dirty="0">
                <a:solidFill>
                  <a:schemeClr val="tx1"/>
                </a:solidFill>
                <a:latin typeface="ＭＳ Ｐゴシック" panose="020B0600070205080204" pitchFamily="50" charset="-128"/>
                <a:ea typeface="ＭＳ Ｐゴシック" panose="020B0600070205080204" pitchFamily="50" charset="-128"/>
              </a:rPr>
              <a:t>１</a:t>
            </a:r>
          </a:p>
        </p:txBody>
      </p:sp>
    </p:spTree>
    <p:extLst>
      <p:ext uri="{BB962C8B-B14F-4D97-AF65-F5344CB8AC3E}">
        <p14:creationId xmlns:p14="http://schemas.microsoft.com/office/powerpoint/2010/main" val="2395117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28388A3-4308-49FB-AA6E-D21107EF6430}"/>
              </a:ext>
            </a:extLst>
          </p:cNvPr>
          <p:cNvSpPr/>
          <p:nvPr/>
        </p:nvSpPr>
        <p:spPr>
          <a:xfrm>
            <a:off x="8858250" y="274659"/>
            <a:ext cx="890311" cy="353991"/>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様式３－２</a:t>
            </a:r>
          </a:p>
        </p:txBody>
      </p:sp>
      <p:sp>
        <p:nvSpPr>
          <p:cNvPr id="5" name="正方形/長方形 4">
            <a:extLst>
              <a:ext uri="{FF2B5EF4-FFF2-40B4-BE49-F238E27FC236}">
                <a16:creationId xmlns:a16="http://schemas.microsoft.com/office/drawing/2014/main" id="{72053FEA-0372-4F46-BC12-C1612310B7CA}"/>
              </a:ext>
            </a:extLst>
          </p:cNvPr>
          <p:cNvSpPr/>
          <p:nvPr/>
        </p:nvSpPr>
        <p:spPr>
          <a:xfrm>
            <a:off x="85132" y="733913"/>
            <a:ext cx="9743480" cy="57621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00"/>
          </a:p>
        </p:txBody>
      </p:sp>
      <p:sp>
        <p:nvSpPr>
          <p:cNvPr id="6" name="テキスト ボックス 5">
            <a:extLst>
              <a:ext uri="{FF2B5EF4-FFF2-40B4-BE49-F238E27FC236}">
                <a16:creationId xmlns:a16="http://schemas.microsoft.com/office/drawing/2014/main" id="{EDAD93A1-570B-47F8-803F-3DD43261472B}"/>
              </a:ext>
            </a:extLst>
          </p:cNvPr>
          <p:cNvSpPr txBox="1"/>
          <p:nvPr/>
        </p:nvSpPr>
        <p:spPr>
          <a:xfrm>
            <a:off x="85130" y="214160"/>
            <a:ext cx="6458545" cy="276999"/>
          </a:xfrm>
          <a:prstGeom prst="rect">
            <a:avLst/>
          </a:prstGeom>
          <a:noFill/>
        </p:spPr>
        <p:txBody>
          <a:bodyPr wrap="square" rtlCol="0">
            <a:spAutoFit/>
          </a:bodyPr>
          <a:lstStyle/>
          <a:p>
            <a:r>
              <a:rPr lang="ja-JP" altLang="en-US" sz="1200" b="1" dirty="0">
                <a:latin typeface="ＭＳ Ｐゴシック" panose="020B0600070205080204" pitchFamily="50" charset="-128"/>
                <a:ea typeface="ＭＳ Ｐゴシック" panose="020B0600070205080204" pitchFamily="50" charset="-128"/>
              </a:rPr>
              <a:t>栃木県「文化と知」の創造拠点ＰＦＩアドバイザリー業務委託公募型プロポーザルに係る業務提案書</a:t>
            </a:r>
          </a:p>
        </p:txBody>
      </p:sp>
      <p:sp>
        <p:nvSpPr>
          <p:cNvPr id="7" name="テキスト ボックス 6">
            <a:extLst>
              <a:ext uri="{FF2B5EF4-FFF2-40B4-BE49-F238E27FC236}">
                <a16:creationId xmlns:a16="http://schemas.microsoft.com/office/drawing/2014/main" id="{0A65EE54-F9B8-4C7C-9A21-78FABFC03DED}"/>
              </a:ext>
            </a:extLst>
          </p:cNvPr>
          <p:cNvSpPr txBox="1"/>
          <p:nvPr/>
        </p:nvSpPr>
        <p:spPr>
          <a:xfrm>
            <a:off x="2521488" y="3149148"/>
            <a:ext cx="4863024" cy="261610"/>
          </a:xfrm>
          <a:prstGeom prst="rect">
            <a:avLst/>
          </a:prstGeom>
          <a:solidFill>
            <a:schemeClr val="accent6">
              <a:lumMod val="40000"/>
              <a:lumOff val="60000"/>
            </a:schemeClr>
          </a:solidFill>
        </p:spPr>
        <p:txBody>
          <a:bodyPr wrap="square" rtlCol="0">
            <a:spAutoFit/>
          </a:bodyP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特定テーマ①</a:t>
            </a:r>
            <a:r>
              <a:rPr lang="ja-JP" altLang="en-US" sz="1100" dirty="0">
                <a:latin typeface="ＭＳ Ｐゴシック" panose="020B0600070205080204" pitchFamily="50" charset="-128"/>
                <a:ea typeface="ＭＳ Ｐゴシック" panose="020B0600070205080204" pitchFamily="50" charset="-128"/>
              </a:rPr>
              <a:t>について記入</a:t>
            </a:r>
          </a:p>
        </p:txBody>
      </p:sp>
      <p:sp>
        <p:nvSpPr>
          <p:cNvPr id="8" name="正方形/長方形 7">
            <a:extLst>
              <a:ext uri="{FF2B5EF4-FFF2-40B4-BE49-F238E27FC236}">
                <a16:creationId xmlns:a16="http://schemas.microsoft.com/office/drawing/2014/main" id="{BF8E1E6E-DC4F-4219-BF27-2301E7D67BFD}"/>
              </a:ext>
            </a:extLst>
          </p:cNvPr>
          <p:cNvSpPr/>
          <p:nvPr/>
        </p:nvSpPr>
        <p:spPr>
          <a:xfrm>
            <a:off x="93444" y="548433"/>
            <a:ext cx="8280000" cy="18548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ＭＳ Ｐゴシック" panose="020B0600070205080204" pitchFamily="50" charset="-128"/>
                <a:ea typeface="ＭＳ Ｐゴシック" panose="020B0600070205080204" pitchFamily="50" charset="-128"/>
              </a:rPr>
              <a:t>特定テーマ①　複合施設である「文化と知」の創造拠点を整備し、官民連携で運営を実施する際に想定される課題とその対応策について　</a:t>
            </a:r>
          </a:p>
        </p:txBody>
      </p:sp>
      <p:sp>
        <p:nvSpPr>
          <p:cNvPr id="2" name="正方形/長方形 1">
            <a:extLst>
              <a:ext uri="{FF2B5EF4-FFF2-40B4-BE49-F238E27FC236}">
                <a16:creationId xmlns:a16="http://schemas.microsoft.com/office/drawing/2014/main" id="{A5AD0416-3A16-4DB1-C39F-43D9E6BF4759}"/>
              </a:ext>
            </a:extLst>
          </p:cNvPr>
          <p:cNvSpPr/>
          <p:nvPr/>
        </p:nvSpPr>
        <p:spPr>
          <a:xfrm>
            <a:off x="8938301" y="6601313"/>
            <a:ext cx="890311" cy="21036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latin typeface="ＭＳ Ｐゴシック" panose="020B0600070205080204" pitchFamily="50" charset="-128"/>
                <a:ea typeface="ＭＳ Ｐゴシック" panose="020B0600070205080204" pitchFamily="50" charset="-128"/>
              </a:rPr>
              <a:t>P</a:t>
            </a:r>
            <a:r>
              <a:rPr lang="ja-JP" altLang="en-US" sz="1100" dirty="0">
                <a:solidFill>
                  <a:schemeClr val="tx1"/>
                </a:solidFill>
                <a:latin typeface="ＭＳ Ｐゴシック" panose="020B0600070205080204" pitchFamily="50" charset="-128"/>
                <a:ea typeface="ＭＳ Ｐゴシック" panose="020B0600070205080204" pitchFamily="50" charset="-128"/>
              </a:rPr>
              <a:t>２</a:t>
            </a:r>
          </a:p>
        </p:txBody>
      </p:sp>
    </p:spTree>
    <p:extLst>
      <p:ext uri="{BB962C8B-B14F-4D97-AF65-F5344CB8AC3E}">
        <p14:creationId xmlns:p14="http://schemas.microsoft.com/office/powerpoint/2010/main" val="2320694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28388A3-4308-49FB-AA6E-D21107EF6430}"/>
              </a:ext>
            </a:extLst>
          </p:cNvPr>
          <p:cNvSpPr/>
          <p:nvPr/>
        </p:nvSpPr>
        <p:spPr>
          <a:xfrm>
            <a:off x="8858250" y="274659"/>
            <a:ext cx="890311" cy="353991"/>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様式３－２</a:t>
            </a:r>
          </a:p>
        </p:txBody>
      </p:sp>
      <p:sp>
        <p:nvSpPr>
          <p:cNvPr id="5" name="正方形/長方形 4">
            <a:extLst>
              <a:ext uri="{FF2B5EF4-FFF2-40B4-BE49-F238E27FC236}">
                <a16:creationId xmlns:a16="http://schemas.microsoft.com/office/drawing/2014/main" id="{72053FEA-0372-4F46-BC12-C1612310B7CA}"/>
              </a:ext>
            </a:extLst>
          </p:cNvPr>
          <p:cNvSpPr/>
          <p:nvPr/>
        </p:nvSpPr>
        <p:spPr>
          <a:xfrm>
            <a:off x="85132" y="733913"/>
            <a:ext cx="9743480" cy="57621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00"/>
          </a:p>
        </p:txBody>
      </p:sp>
      <p:sp>
        <p:nvSpPr>
          <p:cNvPr id="6" name="テキスト ボックス 5">
            <a:extLst>
              <a:ext uri="{FF2B5EF4-FFF2-40B4-BE49-F238E27FC236}">
                <a16:creationId xmlns:a16="http://schemas.microsoft.com/office/drawing/2014/main" id="{EDAD93A1-570B-47F8-803F-3DD43261472B}"/>
              </a:ext>
            </a:extLst>
          </p:cNvPr>
          <p:cNvSpPr txBox="1"/>
          <p:nvPr/>
        </p:nvSpPr>
        <p:spPr>
          <a:xfrm>
            <a:off x="85130" y="214160"/>
            <a:ext cx="6458545" cy="276999"/>
          </a:xfrm>
          <a:prstGeom prst="rect">
            <a:avLst/>
          </a:prstGeom>
          <a:noFill/>
        </p:spPr>
        <p:txBody>
          <a:bodyPr wrap="square" rtlCol="0">
            <a:spAutoFit/>
          </a:bodyPr>
          <a:lstStyle/>
          <a:p>
            <a:r>
              <a:rPr lang="ja-JP" altLang="en-US" sz="1200" b="1" dirty="0">
                <a:latin typeface="ＭＳ Ｐゴシック" panose="020B0600070205080204" pitchFamily="50" charset="-128"/>
                <a:ea typeface="ＭＳ Ｐゴシック" panose="020B0600070205080204" pitchFamily="50" charset="-128"/>
              </a:rPr>
              <a:t>栃木県「文化と知」の創造拠点ＰＦＩアドバイザリー業務委託公募型プロポーザルに係る業務提案書</a:t>
            </a:r>
          </a:p>
        </p:txBody>
      </p:sp>
      <p:sp>
        <p:nvSpPr>
          <p:cNvPr id="7" name="テキスト ボックス 6">
            <a:extLst>
              <a:ext uri="{FF2B5EF4-FFF2-40B4-BE49-F238E27FC236}">
                <a16:creationId xmlns:a16="http://schemas.microsoft.com/office/drawing/2014/main" id="{0A65EE54-F9B8-4C7C-9A21-78FABFC03DED}"/>
              </a:ext>
            </a:extLst>
          </p:cNvPr>
          <p:cNvSpPr txBox="1"/>
          <p:nvPr/>
        </p:nvSpPr>
        <p:spPr>
          <a:xfrm>
            <a:off x="2521488" y="3149148"/>
            <a:ext cx="4863024" cy="261610"/>
          </a:xfrm>
          <a:prstGeom prst="rect">
            <a:avLst/>
          </a:prstGeom>
          <a:solidFill>
            <a:schemeClr val="accent6">
              <a:lumMod val="40000"/>
              <a:lumOff val="60000"/>
            </a:schemeClr>
          </a:solidFill>
        </p:spPr>
        <p:txBody>
          <a:bodyPr wrap="square" rtlCol="0">
            <a:spAutoFit/>
          </a:bodyP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特定テーマ②</a:t>
            </a:r>
            <a:r>
              <a:rPr lang="ja-JP" altLang="en-US" sz="1100" dirty="0">
                <a:latin typeface="ＭＳ Ｐゴシック" panose="020B0600070205080204" pitchFamily="50" charset="-128"/>
                <a:ea typeface="ＭＳ Ｐゴシック" panose="020B0600070205080204" pitchFamily="50" charset="-128"/>
              </a:rPr>
              <a:t>について記入</a:t>
            </a:r>
          </a:p>
        </p:txBody>
      </p:sp>
      <p:sp>
        <p:nvSpPr>
          <p:cNvPr id="8" name="正方形/長方形 7">
            <a:extLst>
              <a:ext uri="{FF2B5EF4-FFF2-40B4-BE49-F238E27FC236}">
                <a16:creationId xmlns:a16="http://schemas.microsoft.com/office/drawing/2014/main" id="{BF8E1E6E-DC4F-4219-BF27-2301E7D67BFD}"/>
              </a:ext>
            </a:extLst>
          </p:cNvPr>
          <p:cNvSpPr/>
          <p:nvPr/>
        </p:nvSpPr>
        <p:spPr>
          <a:xfrm>
            <a:off x="93444" y="548433"/>
            <a:ext cx="8280000" cy="18548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ＭＳ Ｐゴシック" panose="020B0600070205080204" pitchFamily="50" charset="-128"/>
                <a:ea typeface="ＭＳ Ｐゴシック" panose="020B0600070205080204" pitchFamily="50" charset="-128"/>
              </a:rPr>
              <a:t>特定テーマ②　「文化と知」の創造拠点の特性を踏まえた、着実</a:t>
            </a:r>
            <a:r>
              <a:rPr lang="ja-JP" altLang="en-US" sz="1100">
                <a:solidFill>
                  <a:schemeClr val="tx1"/>
                </a:solidFill>
                <a:latin typeface="ＭＳ Ｐゴシック" panose="020B0600070205080204" pitchFamily="50" charset="-128"/>
                <a:ea typeface="ＭＳ Ｐゴシック" panose="020B0600070205080204" pitchFamily="50" charset="-128"/>
              </a:rPr>
              <a:t>かつ効果的で、継続可能な</a:t>
            </a:r>
            <a:r>
              <a:rPr lang="ja-JP" altLang="en-US" sz="1100" dirty="0">
                <a:solidFill>
                  <a:schemeClr val="tx1"/>
                </a:solidFill>
                <a:latin typeface="ＭＳ Ｐゴシック" panose="020B0600070205080204" pitchFamily="50" charset="-128"/>
                <a:ea typeface="ＭＳ Ｐゴシック" panose="020B0600070205080204" pitchFamily="50" charset="-128"/>
              </a:rPr>
              <a:t>モニタリングの実施手法について</a:t>
            </a:r>
          </a:p>
        </p:txBody>
      </p:sp>
      <p:sp>
        <p:nvSpPr>
          <p:cNvPr id="2" name="正方形/長方形 1">
            <a:extLst>
              <a:ext uri="{FF2B5EF4-FFF2-40B4-BE49-F238E27FC236}">
                <a16:creationId xmlns:a16="http://schemas.microsoft.com/office/drawing/2014/main" id="{57E69873-1DDE-2850-1805-EEC590A87994}"/>
              </a:ext>
            </a:extLst>
          </p:cNvPr>
          <p:cNvSpPr/>
          <p:nvPr/>
        </p:nvSpPr>
        <p:spPr>
          <a:xfrm>
            <a:off x="8938301" y="6601313"/>
            <a:ext cx="890311" cy="21036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latin typeface="ＭＳ Ｐゴシック" panose="020B0600070205080204" pitchFamily="50" charset="-128"/>
                <a:ea typeface="ＭＳ Ｐゴシック" panose="020B0600070205080204" pitchFamily="50" charset="-128"/>
              </a:rPr>
              <a:t>P</a:t>
            </a:r>
            <a:r>
              <a:rPr lang="ja-JP" altLang="en-US" sz="1100" dirty="0">
                <a:solidFill>
                  <a:schemeClr val="tx1"/>
                </a:solidFill>
                <a:latin typeface="ＭＳ Ｐゴシック" panose="020B0600070205080204" pitchFamily="50" charset="-128"/>
                <a:ea typeface="ＭＳ Ｐゴシック" panose="020B0600070205080204" pitchFamily="50" charset="-128"/>
              </a:rPr>
              <a:t>３</a:t>
            </a:r>
          </a:p>
        </p:txBody>
      </p:sp>
    </p:spTree>
    <p:extLst>
      <p:ext uri="{BB962C8B-B14F-4D97-AF65-F5344CB8AC3E}">
        <p14:creationId xmlns:p14="http://schemas.microsoft.com/office/powerpoint/2010/main" val="1071455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28388A3-4308-49FB-AA6E-D21107EF6430}"/>
              </a:ext>
            </a:extLst>
          </p:cNvPr>
          <p:cNvSpPr/>
          <p:nvPr/>
        </p:nvSpPr>
        <p:spPr>
          <a:xfrm>
            <a:off x="8858250" y="274659"/>
            <a:ext cx="890311" cy="353991"/>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様式３－２</a:t>
            </a:r>
          </a:p>
        </p:txBody>
      </p:sp>
      <p:sp>
        <p:nvSpPr>
          <p:cNvPr id="5" name="正方形/長方形 4">
            <a:extLst>
              <a:ext uri="{FF2B5EF4-FFF2-40B4-BE49-F238E27FC236}">
                <a16:creationId xmlns:a16="http://schemas.microsoft.com/office/drawing/2014/main" id="{72053FEA-0372-4F46-BC12-C1612310B7CA}"/>
              </a:ext>
            </a:extLst>
          </p:cNvPr>
          <p:cNvSpPr/>
          <p:nvPr/>
        </p:nvSpPr>
        <p:spPr>
          <a:xfrm>
            <a:off x="85132" y="733913"/>
            <a:ext cx="9743480" cy="576213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00"/>
          </a:p>
        </p:txBody>
      </p:sp>
      <p:sp>
        <p:nvSpPr>
          <p:cNvPr id="6" name="テキスト ボックス 5">
            <a:extLst>
              <a:ext uri="{FF2B5EF4-FFF2-40B4-BE49-F238E27FC236}">
                <a16:creationId xmlns:a16="http://schemas.microsoft.com/office/drawing/2014/main" id="{EDAD93A1-570B-47F8-803F-3DD43261472B}"/>
              </a:ext>
            </a:extLst>
          </p:cNvPr>
          <p:cNvSpPr txBox="1"/>
          <p:nvPr/>
        </p:nvSpPr>
        <p:spPr>
          <a:xfrm>
            <a:off x="85130" y="214160"/>
            <a:ext cx="6458545" cy="276999"/>
          </a:xfrm>
          <a:prstGeom prst="rect">
            <a:avLst/>
          </a:prstGeom>
          <a:noFill/>
        </p:spPr>
        <p:txBody>
          <a:bodyPr wrap="square" rtlCol="0">
            <a:spAutoFit/>
          </a:bodyPr>
          <a:lstStyle/>
          <a:p>
            <a:r>
              <a:rPr lang="ja-JP" altLang="en-US" sz="1200" b="1" dirty="0">
                <a:latin typeface="ＭＳ Ｐゴシック" panose="020B0600070205080204" pitchFamily="50" charset="-128"/>
                <a:ea typeface="ＭＳ Ｐゴシック" panose="020B0600070205080204" pitchFamily="50" charset="-128"/>
              </a:rPr>
              <a:t>栃木県「文化と知」の創造拠点ＰＦＩアドバイザリー業務委託公募型プロポーザルに係る業務提案書</a:t>
            </a:r>
          </a:p>
        </p:txBody>
      </p:sp>
      <p:sp>
        <p:nvSpPr>
          <p:cNvPr id="7" name="テキスト ボックス 6">
            <a:extLst>
              <a:ext uri="{FF2B5EF4-FFF2-40B4-BE49-F238E27FC236}">
                <a16:creationId xmlns:a16="http://schemas.microsoft.com/office/drawing/2014/main" id="{0A65EE54-F9B8-4C7C-9A21-78FABFC03DED}"/>
              </a:ext>
            </a:extLst>
          </p:cNvPr>
          <p:cNvSpPr txBox="1"/>
          <p:nvPr/>
        </p:nvSpPr>
        <p:spPr>
          <a:xfrm>
            <a:off x="2521488" y="3149148"/>
            <a:ext cx="4863024" cy="261610"/>
          </a:xfrm>
          <a:prstGeom prst="rect">
            <a:avLst/>
          </a:prstGeom>
          <a:solidFill>
            <a:schemeClr val="accent6">
              <a:lumMod val="40000"/>
              <a:lumOff val="60000"/>
            </a:schemeClr>
          </a:solidFill>
        </p:spPr>
        <p:txBody>
          <a:bodyPr wrap="square" rtlCol="0">
            <a:spAutoFit/>
          </a:bodyPr>
          <a:lstStyle/>
          <a:p>
            <a:pPr algn="ctr"/>
            <a:r>
              <a:rPr lang="ja-JP" altLang="en-US" sz="1100" dirty="0">
                <a:solidFill>
                  <a:schemeClr val="tx1"/>
                </a:solidFill>
                <a:latin typeface="ＭＳ Ｐゴシック" panose="020B0600070205080204" pitchFamily="50" charset="-128"/>
                <a:ea typeface="ＭＳ Ｐゴシック" panose="020B0600070205080204" pitchFamily="50" charset="-128"/>
              </a:rPr>
              <a:t>特定テーマ③</a:t>
            </a:r>
            <a:r>
              <a:rPr lang="ja-JP" altLang="en-US" sz="1100" dirty="0">
                <a:latin typeface="ＭＳ Ｐゴシック" panose="020B0600070205080204" pitchFamily="50" charset="-128"/>
                <a:ea typeface="ＭＳ Ｐゴシック" panose="020B0600070205080204" pitchFamily="50" charset="-128"/>
              </a:rPr>
              <a:t>について記入</a:t>
            </a:r>
          </a:p>
        </p:txBody>
      </p:sp>
      <p:sp>
        <p:nvSpPr>
          <p:cNvPr id="8" name="正方形/長方形 7">
            <a:extLst>
              <a:ext uri="{FF2B5EF4-FFF2-40B4-BE49-F238E27FC236}">
                <a16:creationId xmlns:a16="http://schemas.microsoft.com/office/drawing/2014/main" id="{BF8E1E6E-DC4F-4219-BF27-2301E7D67BFD}"/>
              </a:ext>
            </a:extLst>
          </p:cNvPr>
          <p:cNvSpPr/>
          <p:nvPr/>
        </p:nvSpPr>
        <p:spPr>
          <a:xfrm>
            <a:off x="93444" y="548433"/>
            <a:ext cx="8280000" cy="18548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tx1"/>
                </a:solidFill>
                <a:latin typeface="ＭＳ Ｐゴシック" panose="020B0600070205080204" pitchFamily="50" charset="-128"/>
                <a:ea typeface="ＭＳ Ｐゴシック" panose="020B0600070205080204" pitchFamily="50" charset="-128"/>
              </a:rPr>
              <a:t>特定テーマ③　要求水準書等の作成における、民間事業者の創意工夫を最大限引き出すための方策について　</a:t>
            </a:r>
          </a:p>
        </p:txBody>
      </p:sp>
      <p:sp>
        <p:nvSpPr>
          <p:cNvPr id="2" name="正方形/長方形 1">
            <a:extLst>
              <a:ext uri="{FF2B5EF4-FFF2-40B4-BE49-F238E27FC236}">
                <a16:creationId xmlns:a16="http://schemas.microsoft.com/office/drawing/2014/main" id="{BB38E6B4-1C39-DC89-43FF-DE474A3B48FE}"/>
              </a:ext>
            </a:extLst>
          </p:cNvPr>
          <p:cNvSpPr/>
          <p:nvPr/>
        </p:nvSpPr>
        <p:spPr>
          <a:xfrm>
            <a:off x="8938301" y="6601313"/>
            <a:ext cx="890311" cy="210361"/>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latin typeface="ＭＳ Ｐゴシック" panose="020B0600070205080204" pitchFamily="50" charset="-128"/>
                <a:ea typeface="ＭＳ Ｐゴシック" panose="020B0600070205080204" pitchFamily="50" charset="-128"/>
              </a:rPr>
              <a:t>P</a:t>
            </a:r>
            <a:r>
              <a:rPr lang="ja-JP" altLang="en-US" sz="1100" dirty="0">
                <a:solidFill>
                  <a:schemeClr val="tx1"/>
                </a:solidFill>
                <a:latin typeface="ＭＳ Ｐゴシック" panose="020B0600070205080204" pitchFamily="50" charset="-128"/>
                <a:ea typeface="ＭＳ Ｐゴシック" panose="020B0600070205080204" pitchFamily="50" charset="-128"/>
              </a:rPr>
              <a:t>４</a:t>
            </a:r>
          </a:p>
        </p:txBody>
      </p:sp>
    </p:spTree>
    <p:extLst>
      <p:ext uri="{BB962C8B-B14F-4D97-AF65-F5344CB8AC3E}">
        <p14:creationId xmlns:p14="http://schemas.microsoft.com/office/powerpoint/2010/main" val="181267773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69</TotalTime>
  <Words>260</Words>
  <Application>Microsoft Office PowerPoint</Application>
  <PresentationFormat>A4 210 x 297 mm</PresentationFormat>
  <Paragraphs>20</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ＭＳ Ｐゴシック</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和田　匠子</dc:creator>
  <cp:lastModifiedBy>佐藤　直道</cp:lastModifiedBy>
  <cp:revision>22</cp:revision>
  <cp:lastPrinted>2025-04-30T08:09:35Z</cp:lastPrinted>
  <dcterms:created xsi:type="dcterms:W3CDTF">2023-03-01T04:36:59Z</dcterms:created>
  <dcterms:modified xsi:type="dcterms:W3CDTF">2025-04-30T08:11:12Z</dcterms:modified>
</cp:coreProperties>
</file>