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438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FF4D-B818-42FE-9642-F1B36C61E09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BBEC-132C-471F-8D15-D5A2E140A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4406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FF4D-B818-42FE-9642-F1B36C61E09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BBEC-132C-471F-8D15-D5A2E140A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5062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FF4D-B818-42FE-9642-F1B36C61E09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BBEC-132C-471F-8D15-D5A2E140A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0153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FF4D-B818-42FE-9642-F1B36C61E09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BBEC-132C-471F-8D15-D5A2E140A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3028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FF4D-B818-42FE-9642-F1B36C61E09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BBEC-132C-471F-8D15-D5A2E140A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8810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FF4D-B818-42FE-9642-F1B36C61E09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BBEC-132C-471F-8D15-D5A2E140A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87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FF4D-B818-42FE-9642-F1B36C61E09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BBEC-132C-471F-8D15-D5A2E140A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4863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FF4D-B818-42FE-9642-F1B36C61E09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BBEC-132C-471F-8D15-D5A2E140A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5179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FF4D-B818-42FE-9642-F1B36C61E09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BBEC-132C-471F-8D15-D5A2E140A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81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FF4D-B818-42FE-9642-F1B36C61E09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BBEC-132C-471F-8D15-D5A2E140A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9165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FF4D-B818-42FE-9642-F1B36C61E09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3BBEC-132C-471F-8D15-D5A2E140A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159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96FF4D-B818-42FE-9642-F1B36C61E09A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D3BBEC-132C-471F-8D15-D5A2E140A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71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f.tochigi.lg.jp/b03/pref/jyouhouka/denshikenchou/denshinouhu.html" TargetMode="External"/><Relationship Id="rId2" Type="http://schemas.openxmlformats.org/officeDocument/2006/relationships/hyperlink" Target="https://apply.e-tumo.jp/pref-tochigi-u/offer/offerList_detail?tempSeq=8516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3C7998-E205-46B1-6280-18B2857F7340}"/>
              </a:ext>
            </a:extLst>
          </p:cNvPr>
          <p:cNvSpPr txBox="1"/>
          <p:nvPr/>
        </p:nvSpPr>
        <p:spPr>
          <a:xfrm>
            <a:off x="3807725" y="531544"/>
            <a:ext cx="2838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電子収納の手順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39FF831-9C18-7892-3B93-8D7705FE206B}"/>
              </a:ext>
            </a:extLst>
          </p:cNvPr>
          <p:cNvSpPr txBox="1"/>
          <p:nvPr/>
        </p:nvSpPr>
        <p:spPr>
          <a:xfrm>
            <a:off x="436727" y="1462704"/>
            <a:ext cx="88846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游ゴシック 本文"/>
              </a:rPr>
              <a:t>　⑴　</a:t>
            </a:r>
            <a:r>
              <a:rPr kumimoji="1" lang="ja-JP" altLang="en-US" dirty="0">
                <a:latin typeface="游ゴシック 本文"/>
                <a:hlinkClick r:id="rId2"/>
              </a:rPr>
              <a:t>こちら</a:t>
            </a:r>
            <a:r>
              <a:rPr kumimoji="1" lang="ja-JP" altLang="en-US" dirty="0">
                <a:latin typeface="游ゴシック 本文"/>
              </a:rPr>
              <a:t>又は右の</a:t>
            </a:r>
            <a:r>
              <a:rPr kumimoji="1" lang="en-US" altLang="ja-JP" dirty="0">
                <a:latin typeface="游ゴシック 本文"/>
              </a:rPr>
              <a:t>QR</a:t>
            </a:r>
            <a:r>
              <a:rPr kumimoji="1" lang="ja-JP" altLang="en-US" dirty="0">
                <a:latin typeface="游ゴシック 本文"/>
              </a:rPr>
              <a:t>コードから電子収納を申し込む。</a:t>
            </a:r>
            <a:endParaRPr kumimoji="1" lang="en-US" altLang="ja-JP" dirty="0">
              <a:latin typeface="游ゴシック 本文"/>
            </a:endParaRPr>
          </a:p>
          <a:p>
            <a:endParaRPr kumimoji="1" lang="en-US" altLang="ja-JP" dirty="0">
              <a:latin typeface="游ゴシック 本文"/>
            </a:endParaRPr>
          </a:p>
          <a:p>
            <a:r>
              <a:rPr kumimoji="1" lang="ja-JP" altLang="en-US" dirty="0">
                <a:latin typeface="游ゴシック 本文"/>
              </a:rPr>
              <a:t>　⑵　申込完了通知メールを受領後、システムトップページで</a:t>
            </a:r>
            <a:endParaRPr kumimoji="1" lang="en-US" altLang="ja-JP" dirty="0">
              <a:latin typeface="游ゴシック 本文"/>
            </a:endParaRPr>
          </a:p>
          <a:p>
            <a:r>
              <a:rPr kumimoji="1" lang="ja-JP" altLang="en-US" dirty="0">
                <a:latin typeface="游ゴシック 本文"/>
              </a:rPr>
              <a:t>　　「申込内容照会」を選択し、申請時に発行された</a:t>
            </a:r>
            <a:endParaRPr kumimoji="1" lang="en-US" altLang="ja-JP" dirty="0">
              <a:latin typeface="游ゴシック 本文"/>
            </a:endParaRPr>
          </a:p>
          <a:p>
            <a:r>
              <a:rPr kumimoji="1" lang="ja-JP" altLang="en-US" dirty="0">
                <a:latin typeface="游ゴシック 本文"/>
              </a:rPr>
              <a:t>　　整理番号及びパスワードを入力する。</a:t>
            </a:r>
            <a:endParaRPr kumimoji="1" lang="en-US" altLang="ja-JP" dirty="0">
              <a:latin typeface="游ゴシック 本文"/>
            </a:endParaRPr>
          </a:p>
          <a:p>
            <a:endParaRPr kumimoji="1" lang="ja-JP" altLang="en-US" dirty="0">
              <a:latin typeface="游ゴシック 本文"/>
            </a:endParaRPr>
          </a:p>
          <a:p>
            <a:r>
              <a:rPr kumimoji="1" lang="ja-JP" altLang="en-US" dirty="0">
                <a:latin typeface="游ゴシック 本文"/>
              </a:rPr>
              <a:t>　⑶　納付情報を確認し、「ＳＢペイメントでお支払い」をクリックして手数料を</a:t>
            </a:r>
            <a:endParaRPr kumimoji="1" lang="en-US" altLang="ja-JP" dirty="0">
              <a:latin typeface="游ゴシック 本文"/>
            </a:endParaRPr>
          </a:p>
          <a:p>
            <a:r>
              <a:rPr kumimoji="1" lang="ja-JP" altLang="en-US" dirty="0">
                <a:latin typeface="游ゴシック 本文"/>
              </a:rPr>
              <a:t>　　納付する。</a:t>
            </a:r>
            <a:endParaRPr kumimoji="1" lang="en-US" altLang="ja-JP" dirty="0">
              <a:latin typeface="游ゴシック 本文"/>
            </a:endParaRPr>
          </a:p>
          <a:p>
            <a:endParaRPr kumimoji="1" lang="ja-JP" altLang="en-US" dirty="0">
              <a:latin typeface="游ゴシック 本文"/>
            </a:endParaRPr>
          </a:p>
          <a:p>
            <a:r>
              <a:rPr kumimoji="1" lang="ja-JP" altLang="en-US" dirty="0">
                <a:latin typeface="游ゴシック 本文"/>
              </a:rPr>
              <a:t>　⑷　支払完了後、⑵の操作を行い、納付情報の「オンライン決済」欄がお支払いが</a:t>
            </a:r>
            <a:endParaRPr kumimoji="1" lang="en-US" altLang="ja-JP" dirty="0">
              <a:latin typeface="游ゴシック 本文"/>
            </a:endParaRPr>
          </a:p>
          <a:p>
            <a:r>
              <a:rPr kumimoji="1" lang="ja-JP" altLang="en-US" dirty="0">
                <a:latin typeface="游ゴシック 本文"/>
              </a:rPr>
              <a:t>　　完了しています。」と表示されていることを確認できたら、</a:t>
            </a:r>
            <a:r>
              <a:rPr kumimoji="1" lang="ja-JP" altLang="en-US" b="1" dirty="0">
                <a:solidFill>
                  <a:srgbClr val="FF0000"/>
                </a:solidFill>
                <a:latin typeface="游ゴシック 本文"/>
              </a:rPr>
              <a:t>申請書の余白に整理　　　　</a:t>
            </a:r>
            <a:endParaRPr kumimoji="1" lang="en-US" altLang="ja-JP" b="1" dirty="0">
              <a:solidFill>
                <a:srgbClr val="FF0000"/>
              </a:solidFill>
              <a:latin typeface="游ゴシック 本文"/>
            </a:endParaRPr>
          </a:p>
          <a:p>
            <a:r>
              <a:rPr kumimoji="1" lang="ja-JP" altLang="en-US" b="1" dirty="0">
                <a:solidFill>
                  <a:srgbClr val="FF0000"/>
                </a:solidFill>
                <a:latin typeface="游ゴシック 本文"/>
              </a:rPr>
              <a:t>　　番号（</a:t>
            </a:r>
            <a:r>
              <a:rPr kumimoji="1" lang="en-US" altLang="ja-JP" b="1" dirty="0">
                <a:solidFill>
                  <a:srgbClr val="FF0000"/>
                </a:solidFill>
                <a:latin typeface="游ゴシック 本文"/>
              </a:rPr>
              <a:t>12</a:t>
            </a:r>
            <a:r>
              <a:rPr kumimoji="1" lang="ja-JP" altLang="en-US" b="1" dirty="0">
                <a:solidFill>
                  <a:srgbClr val="FF0000"/>
                </a:solidFill>
                <a:latin typeface="游ゴシック 本文"/>
              </a:rPr>
              <a:t>桁）を記載</a:t>
            </a:r>
            <a:r>
              <a:rPr kumimoji="1" lang="ja-JP" altLang="en-US" dirty="0">
                <a:latin typeface="游ゴシック 本文"/>
              </a:rPr>
              <a:t>する。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AD95FD1-3EF9-1FFA-6109-65EB9501CD98}"/>
              </a:ext>
            </a:extLst>
          </p:cNvPr>
          <p:cNvSpPr txBox="1"/>
          <p:nvPr/>
        </p:nvSpPr>
        <p:spPr>
          <a:xfrm>
            <a:off x="449238" y="5364787"/>
            <a:ext cx="90075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○　電子収納の期限は</a:t>
            </a:r>
            <a:r>
              <a:rPr kumimoji="1" lang="en-US" altLang="ja-JP" b="1" dirty="0"/>
              <a:t>14</a:t>
            </a:r>
            <a:r>
              <a:rPr kumimoji="1" lang="ja-JP" altLang="en-US" b="1" dirty="0"/>
              <a:t>日</a:t>
            </a:r>
            <a:r>
              <a:rPr kumimoji="1" lang="ja-JP" altLang="en-US" dirty="0"/>
              <a:t>です。期限を過ぎた場合には、改めて申込みが必要です。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○　電子収納の手順・納付状況の確認方法は</a:t>
            </a:r>
            <a:r>
              <a:rPr kumimoji="1" lang="ja-JP" altLang="en-US" dirty="0">
                <a:hlinkClick r:id="rId3"/>
              </a:rPr>
              <a:t>こちら</a:t>
            </a:r>
            <a:r>
              <a:rPr kumimoji="1" lang="ja-JP" altLang="en-US" dirty="0"/>
              <a:t>で詳しく説明しています。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pic>
        <p:nvPicPr>
          <p:cNvPr id="9" name="コンテンツ プレースホルダー 8">
            <a:extLst>
              <a:ext uri="{FF2B5EF4-FFF2-40B4-BE49-F238E27FC236}">
                <a16:creationId xmlns:a16="http://schemas.microsoft.com/office/drawing/2014/main" id="{D8D54D1B-D318-7D14-D74F-CEEC61254A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764639" y="1239121"/>
            <a:ext cx="1288274" cy="128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C53D4C5-9144-FF24-10A1-BF6616B315A8}"/>
              </a:ext>
            </a:extLst>
          </p:cNvPr>
          <p:cNvSpPr txBox="1"/>
          <p:nvPr/>
        </p:nvSpPr>
        <p:spPr>
          <a:xfrm>
            <a:off x="6946710" y="2559082"/>
            <a:ext cx="295929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/>
              <a:t>浄化槽保守点検業登録申請手数料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電子収納申込みフォーム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E048CFB9-382C-A839-14C0-3A3122F40EFC}"/>
              </a:ext>
            </a:extLst>
          </p:cNvPr>
          <p:cNvCxnSpPr>
            <a:cxnSpLocks/>
          </p:cNvCxnSpPr>
          <p:nvPr/>
        </p:nvCxnSpPr>
        <p:spPr>
          <a:xfrm>
            <a:off x="260553" y="1143586"/>
            <a:ext cx="932402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192CB33D-8EC2-028D-8344-7A6BA8083DEE}"/>
              </a:ext>
            </a:extLst>
          </p:cNvPr>
          <p:cNvCxnSpPr>
            <a:cxnSpLocks/>
          </p:cNvCxnSpPr>
          <p:nvPr/>
        </p:nvCxnSpPr>
        <p:spPr>
          <a:xfrm>
            <a:off x="260553" y="5102607"/>
            <a:ext cx="932402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979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FB97166-2795-B594-C0E3-F4A165B0BB9F}"/>
              </a:ext>
            </a:extLst>
          </p:cNvPr>
          <p:cNvSpPr txBox="1"/>
          <p:nvPr/>
        </p:nvSpPr>
        <p:spPr>
          <a:xfrm>
            <a:off x="3546088" y="531544"/>
            <a:ext cx="3100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整理番号の記載例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C0FFB1DC-A8EC-80A6-2D09-32F5D47BBB36}"/>
              </a:ext>
            </a:extLst>
          </p:cNvPr>
          <p:cNvCxnSpPr>
            <a:cxnSpLocks/>
          </p:cNvCxnSpPr>
          <p:nvPr/>
        </p:nvCxnSpPr>
        <p:spPr>
          <a:xfrm>
            <a:off x="260553" y="1143586"/>
            <a:ext cx="932402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オブジェクト 5">
            <a:extLst>
              <a:ext uri="{FF2B5EF4-FFF2-40B4-BE49-F238E27FC236}">
                <a16:creationId xmlns:a16="http://schemas.microsoft.com/office/drawing/2014/main" id="{531EBE7A-B1D4-2568-D15A-D3A85330DD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3170655"/>
              </p:ext>
            </p:extLst>
          </p:nvPr>
        </p:nvGraphicFramePr>
        <p:xfrm>
          <a:off x="3758011" y="2238936"/>
          <a:ext cx="2888450" cy="4087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777905" imgH="5346565" progId="AcroExch.Document.DC">
                  <p:embed/>
                </p:oleObj>
              </mc:Choice>
              <mc:Fallback>
                <p:oleObj name="Acrobat Document" r:id="rId2" imgW="3777905" imgH="53465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58011" y="2238936"/>
                        <a:ext cx="2888450" cy="4087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オブジェクト 6">
            <a:extLst>
              <a:ext uri="{FF2B5EF4-FFF2-40B4-BE49-F238E27FC236}">
                <a16:creationId xmlns:a16="http://schemas.microsoft.com/office/drawing/2014/main" id="{65EAB8C2-2519-902D-2FF5-66662077B1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181789"/>
              </p:ext>
            </p:extLst>
          </p:nvPr>
        </p:nvGraphicFramePr>
        <p:xfrm>
          <a:off x="602264" y="2238936"/>
          <a:ext cx="2888450" cy="4087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3777905" imgH="5346565" progId="AcroExch.Document.DC">
                  <p:embed/>
                </p:oleObj>
              </mc:Choice>
              <mc:Fallback>
                <p:oleObj name="Acrobat Document" r:id="rId4" imgW="3777905" imgH="534656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2264" y="2238936"/>
                        <a:ext cx="2888450" cy="4087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52450A2-7F1B-64B8-65EF-11C2B7E14102}"/>
              </a:ext>
            </a:extLst>
          </p:cNvPr>
          <p:cNvSpPr txBox="1"/>
          <p:nvPr/>
        </p:nvSpPr>
        <p:spPr>
          <a:xfrm>
            <a:off x="992389" y="1602996"/>
            <a:ext cx="210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登録申請書　表面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207B79E-8D9E-3F56-29D5-CDD99C5C9D09}"/>
              </a:ext>
            </a:extLst>
          </p:cNvPr>
          <p:cNvSpPr txBox="1"/>
          <p:nvPr/>
        </p:nvSpPr>
        <p:spPr>
          <a:xfrm>
            <a:off x="4291413" y="1602996"/>
            <a:ext cx="210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登録申請書　裏面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D9371CE-C784-041D-ECED-EEE0B4A84CE6}"/>
              </a:ext>
            </a:extLst>
          </p:cNvPr>
          <p:cNvSpPr/>
          <p:nvPr/>
        </p:nvSpPr>
        <p:spPr>
          <a:xfrm>
            <a:off x="4024711" y="4968496"/>
            <a:ext cx="2374902" cy="8255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7023029-8F15-3FDB-6E11-1D222004A502}"/>
              </a:ext>
            </a:extLst>
          </p:cNvPr>
          <p:cNvSpPr txBox="1"/>
          <p:nvPr/>
        </p:nvSpPr>
        <p:spPr>
          <a:xfrm>
            <a:off x="4148136" y="5051046"/>
            <a:ext cx="210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FF0000"/>
                </a:solidFill>
              </a:rPr>
              <a:t>整理番号</a:t>
            </a:r>
            <a:endParaRPr kumimoji="1" lang="en-US" altLang="ja-JP" b="1" dirty="0">
              <a:solidFill>
                <a:srgbClr val="FF0000"/>
              </a:solidFill>
            </a:endParaRPr>
          </a:p>
          <a:p>
            <a:r>
              <a:rPr kumimoji="1" lang="en-US" altLang="ja-JP" b="1" dirty="0">
                <a:solidFill>
                  <a:srgbClr val="FF0000"/>
                </a:solidFill>
              </a:rPr>
              <a:t>1234</a:t>
            </a:r>
            <a:r>
              <a:rPr kumimoji="1" lang="ja-JP" altLang="en-US" b="1" dirty="0">
                <a:solidFill>
                  <a:srgbClr val="FF0000"/>
                </a:solidFill>
              </a:rPr>
              <a:t>　</a:t>
            </a:r>
            <a:r>
              <a:rPr kumimoji="1" lang="en-US" altLang="ja-JP" b="1" dirty="0">
                <a:solidFill>
                  <a:srgbClr val="FF0000"/>
                </a:solidFill>
              </a:rPr>
              <a:t>5678</a:t>
            </a:r>
            <a:r>
              <a:rPr kumimoji="1" lang="ja-JP" altLang="en-US" b="1" dirty="0">
                <a:solidFill>
                  <a:srgbClr val="FF0000"/>
                </a:solidFill>
              </a:rPr>
              <a:t>　</a:t>
            </a:r>
            <a:r>
              <a:rPr kumimoji="1" lang="en-US" altLang="ja-JP" b="1" dirty="0">
                <a:solidFill>
                  <a:srgbClr val="FF0000"/>
                </a:solidFill>
              </a:rPr>
              <a:t>9012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7EEAC14-2D1A-352D-1E7E-CCAB023D535B}"/>
              </a:ext>
            </a:extLst>
          </p:cNvPr>
          <p:cNvSpPr txBox="1"/>
          <p:nvPr/>
        </p:nvSpPr>
        <p:spPr>
          <a:xfrm>
            <a:off x="6646462" y="5051046"/>
            <a:ext cx="3145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○　整理番号は</a:t>
            </a:r>
            <a:r>
              <a:rPr kumimoji="1" lang="en-US" altLang="ja-JP" dirty="0"/>
              <a:t>12</a:t>
            </a:r>
            <a:r>
              <a:rPr kumimoji="1" lang="ja-JP" altLang="en-US" dirty="0"/>
              <a:t>桁あり　　</a:t>
            </a:r>
            <a:endParaRPr kumimoji="1" lang="en-US" altLang="ja-JP" dirty="0"/>
          </a:p>
          <a:p>
            <a:r>
              <a:rPr kumimoji="1" lang="ja-JP" altLang="en-US" dirty="0"/>
              <a:t>　ます。記載漏れにご注意</a:t>
            </a:r>
            <a:endParaRPr kumimoji="1" lang="en-US" altLang="ja-JP" dirty="0"/>
          </a:p>
          <a:p>
            <a:r>
              <a:rPr kumimoji="1" lang="ja-JP" altLang="en-US" dirty="0"/>
              <a:t>　ください。</a:t>
            </a:r>
            <a:endParaRPr kumimoji="1" lang="en-US" altLang="ja-JP" dirty="0"/>
          </a:p>
          <a:p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97354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</TotalTime>
  <Words>214</Words>
  <Application>Microsoft Office PowerPoint</Application>
  <PresentationFormat>A4 210 x 297 mm</PresentationFormat>
  <Paragraphs>26</Paragraphs>
  <Slides>2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 本文</vt:lpstr>
      <vt:lpstr>Aptos</vt:lpstr>
      <vt:lpstr>Aptos Display</vt:lpstr>
      <vt:lpstr>Arial</vt:lpstr>
      <vt:lpstr>Office テーマ</vt:lpstr>
      <vt:lpstr>Adobe Acrobat Document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笹沼　葉南乃</dc:creator>
  <cp:lastModifiedBy>笹沼　葉南乃</cp:lastModifiedBy>
  <cp:revision>9</cp:revision>
  <cp:lastPrinted>2025-11-26T04:52:32Z</cp:lastPrinted>
  <dcterms:created xsi:type="dcterms:W3CDTF">2025-11-26T01:51:36Z</dcterms:created>
  <dcterms:modified xsi:type="dcterms:W3CDTF">2026-07-28T07:02:39Z</dcterms:modified>
</cp:coreProperties>
</file>