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90" r:id="rId2"/>
    <p:sldId id="286" r:id="rId3"/>
    <p:sldId id="291" r:id="rId4"/>
  </p:sldIdLst>
  <p:sldSz cx="6858000" cy="9906000" type="A4"/>
  <p:notesSz cx="7102475" cy="102330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内閣官房コロナ室" initials=" " lastIdx="1" clrIdx="0">
    <p:extLst>
      <p:ext uri="{19B8F6BF-5375-455C-9EA6-DF929625EA0E}">
        <p15:presenceInfo xmlns:p15="http://schemas.microsoft.com/office/powerpoint/2012/main" userId="内閣官房コロナ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6548" autoAdjust="0"/>
  </p:normalViewPr>
  <p:slideViewPr>
    <p:cSldViewPr snapToGrid="0">
      <p:cViewPr>
        <p:scale>
          <a:sx n="88" d="100"/>
          <a:sy n="88" d="100"/>
        </p:scale>
        <p:origin x="1516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353" cy="513709"/>
          </a:xfrm>
          <a:prstGeom prst="rect">
            <a:avLst/>
          </a:prstGeom>
        </p:spPr>
        <p:txBody>
          <a:bodyPr vert="horz" lIns="95473" tIns="47736" rIns="95473" bIns="47736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2448" y="0"/>
            <a:ext cx="3078352" cy="513709"/>
          </a:xfrm>
          <a:prstGeom prst="rect">
            <a:avLst/>
          </a:prstGeom>
        </p:spPr>
        <p:txBody>
          <a:bodyPr vert="horz" lIns="95473" tIns="47736" rIns="95473" bIns="47736" rtlCol="0"/>
          <a:lstStyle>
            <a:lvl1pPr algn="r">
              <a:defRPr sz="1300"/>
            </a:lvl1pPr>
          </a:lstStyle>
          <a:p>
            <a:fld id="{4A15B2C2-C2E8-443C-8BCD-D41CAE0ED780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55850" y="1279525"/>
            <a:ext cx="23907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73" tIns="47736" rIns="95473" bIns="4773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746" y="4924695"/>
            <a:ext cx="5682984" cy="4028996"/>
          </a:xfrm>
          <a:prstGeom prst="rect">
            <a:avLst/>
          </a:prstGeom>
        </p:spPr>
        <p:txBody>
          <a:bodyPr vert="horz" lIns="95473" tIns="47736" rIns="95473" bIns="4773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19316"/>
            <a:ext cx="3078353" cy="513709"/>
          </a:xfrm>
          <a:prstGeom prst="rect">
            <a:avLst/>
          </a:prstGeom>
        </p:spPr>
        <p:txBody>
          <a:bodyPr vert="horz" lIns="95473" tIns="47736" rIns="95473" bIns="47736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2448" y="9719316"/>
            <a:ext cx="3078352" cy="513709"/>
          </a:xfrm>
          <a:prstGeom prst="rect">
            <a:avLst/>
          </a:prstGeom>
        </p:spPr>
        <p:txBody>
          <a:bodyPr vert="horz" lIns="95473" tIns="47736" rIns="95473" bIns="47736" rtlCol="0" anchor="b"/>
          <a:lstStyle>
            <a:lvl1pPr algn="r">
              <a:defRPr sz="13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-9060" y="57074"/>
            <a:ext cx="6834906" cy="523220"/>
            <a:chOff x="-206197" y="51078"/>
            <a:chExt cx="7041103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041103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イベント開催時の</a:t>
              </a: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テキスト ボックス 1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第４版（令和５年２月版）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6296381" y="9560204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855482"/>
              </p:ext>
            </p:extLst>
          </p:nvPr>
        </p:nvGraphicFramePr>
        <p:xfrm>
          <a:off x="151072" y="799780"/>
          <a:ext cx="6589011" cy="89778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109">
                  <a:extLst>
                    <a:ext uri="{9D8B030D-6E8A-4147-A177-3AD203B41FA5}">
                      <a16:colId xmlns:a16="http://schemas.microsoft.com/office/drawing/2014/main" val="2930233964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170035548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772281979"/>
                    </a:ext>
                  </a:extLst>
                </a:gridCol>
              </a:tblGrid>
              <a:tr h="7455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</a:t>
                      </a:r>
                      <a:endParaRPr kumimoji="1" lang="en-US" altLang="ja-JP" sz="20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概要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本項目では、チェックリストを記入する前に、イベントの情報をご登録ください。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968272"/>
                  </a:ext>
                </a:extLst>
              </a:tr>
              <a:tr h="5429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イベント名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（開催案内等の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URL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があれば記載　　　　　　　　　　　　　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290466"/>
                  </a:ext>
                </a:extLst>
              </a:tr>
              <a:tr h="5510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出演者・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チーム等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844740"/>
                  </a:ext>
                </a:extLst>
              </a:tr>
              <a:tr h="5186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開催日時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　　年　　月　　日　　時　　分　～　　時　　分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（複数回開催の場合 → 別途、開催する日時の一覧ご提出ください。）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613737"/>
                  </a:ext>
                </a:extLst>
              </a:tr>
              <a:tr h="5186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開催会場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045069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621845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650348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29013"/>
                  </a:ext>
                </a:extLst>
              </a:tr>
              <a:tr h="5510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（電話番号）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（メールアドレス）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660720"/>
                  </a:ext>
                </a:extLst>
              </a:tr>
              <a:tr h="16980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収容率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（上限）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いずれかを選択</a:t>
                      </a:r>
                    </a:p>
                    <a:p>
                      <a:pPr algn="ctr"/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①収容定員あり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②収容定員なし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人と人とが触れ合わない程度の間隔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33561"/>
                  </a:ext>
                </a:extLst>
              </a:tr>
              <a:tr h="58059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　　　人 （収容定員ありの場合記載）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―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139972"/>
                  </a:ext>
                </a:extLst>
              </a:tr>
              <a:tr h="51661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参加人数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　　　　　　　　　　　人 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762476"/>
                  </a:ext>
                </a:extLst>
              </a:tr>
              <a:tr h="5510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特記事項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65174"/>
                  </a:ext>
                </a:extLst>
              </a:tr>
            </a:tbl>
          </a:graphicData>
        </a:graphic>
      </p:graphicFrame>
      <p:sp>
        <p:nvSpPr>
          <p:cNvPr id="93" name="正方形/長方形 92"/>
          <p:cNvSpPr/>
          <p:nvPr/>
        </p:nvSpPr>
        <p:spPr>
          <a:xfrm>
            <a:off x="1429230" y="5330520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217484" y="5330520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7E7524F-460D-40F8-AF5A-9198EA96A1D5}"/>
              </a:ext>
            </a:extLst>
          </p:cNvPr>
          <p:cNvSpPr txBox="1"/>
          <p:nvPr/>
        </p:nvSpPr>
        <p:spPr>
          <a:xfrm>
            <a:off x="6107417" y="57074"/>
            <a:ext cx="682674" cy="2616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100" dirty="0"/>
              <a:t>3/13ver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680024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314888"/>
              </p:ext>
            </p:extLst>
          </p:nvPr>
        </p:nvGraphicFramePr>
        <p:xfrm>
          <a:off x="128570" y="2330734"/>
          <a:ext cx="6545535" cy="6206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565642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（１）感染経路に応じた感染対策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2376521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飛沫感染対策</a:t>
                      </a:r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1656899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②エアロゾル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機械換気による常時換気又は窓開け換気</a:t>
                      </a:r>
                      <a:endParaRPr kumimoji="1" lang="en-US" altLang="ja-JP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イベント会場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客席、入退場口やトイレ等の共用部）におけるイベント参加者間の適切な距離の確保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kumimoji="1" lang="ja-JP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15941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③接触感染対策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イベント参加者によるこまめな手洗・手指消毒の徹底や、主催者側によるイベント会場（客席、入退場口やトイレ等の共用部）の消毒の実施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【①</a:t>
                      </a: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と同様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984337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4"/>
            <a:ext cx="6655527" cy="1425503"/>
            <a:chOff x="124955" y="1254625"/>
            <a:chExt cx="6655527" cy="915366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439939" y="1409381"/>
              <a:ext cx="5340543" cy="63015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イベント開催時には、</a:t>
              </a: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下記の項目（イベント開催時の必要な感染防止策）を満たすことが必要です。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180975" lvl="0" indent="-180975">
                <a:defRPr/>
              </a:pP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※5,000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人超かつ収容率</a:t>
              </a:r>
              <a:r>
                <a:rPr kumimoji="1" lang="en-US" altLang="ja-JP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超のイベント開催時には、個別のイベントごとの具体的な対策を記載した「感染防止安全計画」の提出が必要です。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テキスト ボックス 85"/>
          <p:cNvSpPr txBox="1"/>
          <p:nvPr/>
        </p:nvSpPr>
        <p:spPr>
          <a:xfrm>
            <a:off x="6390669" y="9567446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第４版（令和５年２月版）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3036B75-C4E5-4441-81B3-FBACA875A845}"/>
              </a:ext>
            </a:extLst>
          </p:cNvPr>
          <p:cNvSpPr txBox="1"/>
          <p:nvPr/>
        </p:nvSpPr>
        <p:spPr>
          <a:xfrm>
            <a:off x="5749054" y="115454"/>
            <a:ext cx="986077" cy="2611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100" dirty="0"/>
              <a:t>3/13</a:t>
            </a:r>
            <a:r>
              <a:rPr kumimoji="1" lang="ja-JP" altLang="en-US" sz="1100" dirty="0"/>
              <a:t>から</a:t>
            </a:r>
            <a:r>
              <a:rPr kumimoji="1" lang="en-US" altLang="ja-JP" sz="1100" dirty="0" err="1"/>
              <a:t>ver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031387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387136"/>
              </p:ext>
            </p:extLst>
          </p:nvPr>
        </p:nvGraphicFramePr>
        <p:xfrm>
          <a:off x="128570" y="2330734"/>
          <a:ext cx="6545535" cy="55681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740102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　（２）その他の感染対策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148665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④飲食時の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前項（１）感染経路に応じた感染対策と併せて、飲食時の感染対策の周知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117565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/>
                        <a:t>⑤イベント前の感染対策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発熱等の症状がある者のイベント参加の自粛の呼びかけ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380364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２．出演者やスタッフの感染対策</a:t>
                      </a:r>
                      <a:endParaRPr kumimoji="1" lang="en-US" altLang="ja-JP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322791"/>
                  </a:ext>
                </a:extLst>
              </a:tr>
              <a:tr h="178533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⑦出演者や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スタッフの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出演者やスタッフによる、練習時・本番等における前項（１）感染経路に応じた感染対策に加え、健康管理や必要に応じた検査等の実施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舞台と客席との適切な距離の確保など、出演者やスタッフから参加者に感染させないための対策の実施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94444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4"/>
            <a:ext cx="6608092" cy="1425503"/>
            <a:chOff x="124955" y="1254625"/>
            <a:chExt cx="6608092" cy="915366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テキスト ボックス 85"/>
          <p:cNvSpPr txBox="1"/>
          <p:nvPr/>
        </p:nvSpPr>
        <p:spPr>
          <a:xfrm>
            <a:off x="6390669" y="9567446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</a:t>
            </a:r>
            <a:r>
              <a:rPr kumimoji="1" lang="ja-JP" altLang="en-US" sz="1600" b="1">
                <a:latin typeface="メイリオ" panose="020B0604030504040204" pitchFamily="50" charset="-128"/>
                <a:ea typeface="メイリオ" panose="020B0604030504040204" pitchFamily="50" charset="-128"/>
              </a:rPr>
              <a:t>令和５年２月版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442023" y="1050096"/>
            <a:ext cx="5340543" cy="98133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イベント開催時には、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下記の項目（イベント開催時の必要な感染防止策）を満たすことが必要です。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180975" lvl="0" indent="-180975">
              <a:defRPr/>
            </a:pPr>
            <a:r>
              <a: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※5,000</a:t>
            </a:r>
            <a:r>
              <a:rPr kumimoji="1" lang="ja-JP" altLang="en-US" sz="1200" b="1" noProof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人超かつ収容率</a:t>
            </a:r>
            <a:r>
              <a:rPr kumimoji="1" lang="en-US" altLang="ja-JP" sz="1200" b="1" noProof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50%</a:t>
            </a:r>
            <a:r>
              <a:rPr kumimoji="1" lang="ja-JP" altLang="en-US" sz="1200" b="1" noProof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超のイベント開催時には、個別のイベントごとの具体的な対策を記載した「感染防止安全計画」の提出が必要です。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6BBAF39-31BD-4A3A-99DF-4D5E388B1D73}"/>
              </a:ext>
            </a:extLst>
          </p:cNvPr>
          <p:cNvSpPr txBox="1"/>
          <p:nvPr/>
        </p:nvSpPr>
        <p:spPr>
          <a:xfrm>
            <a:off x="5749054" y="115454"/>
            <a:ext cx="986077" cy="2611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100" dirty="0"/>
              <a:t>3/13</a:t>
            </a:r>
            <a:r>
              <a:rPr kumimoji="1" lang="ja-JP" altLang="en-US" sz="1100" dirty="0"/>
              <a:t>から</a:t>
            </a:r>
            <a:r>
              <a:rPr kumimoji="1" lang="en-US" altLang="ja-JP" sz="1100" dirty="0" err="1"/>
              <a:t>ver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2771101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4314</TotalTime>
  <Words>602</Words>
  <Application>Microsoft Office PowerPoint</Application>
  <PresentationFormat>A4 210 x 297 mm</PresentationFormat>
  <Paragraphs>83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メイリオ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寺井 大貴（新型インフル・国際感染症室）</dc:creator>
  <cp:lastModifiedBy>柿沼　良志子</cp:lastModifiedBy>
  <cp:revision>624</cp:revision>
  <cp:lastPrinted>2023-02-13T05:37:23Z</cp:lastPrinted>
  <dcterms:created xsi:type="dcterms:W3CDTF">2021-06-21T06:44:25Z</dcterms:created>
  <dcterms:modified xsi:type="dcterms:W3CDTF">2023-02-13T05:37:47Z</dcterms:modified>
</cp:coreProperties>
</file>