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8"/>
  </p:notesMasterIdLst>
  <p:sldIdLst>
    <p:sldId id="257" r:id="rId3"/>
    <p:sldId id="258" r:id="rId4"/>
    <p:sldId id="259" r:id="rId5"/>
    <p:sldId id="260" r:id="rId6"/>
    <p:sldId id="261"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D563C-1666-4F4B-8F9A-FCC7232638FA}" type="datetimeFigureOut">
              <a:rPr kumimoji="1" lang="ja-JP" altLang="en-US" smtClean="0"/>
              <a:t>2025/2/19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8E5AF-9715-46E2-8A81-4FFA10EE1F3A}" type="slidenum">
              <a:rPr kumimoji="1" lang="ja-JP" altLang="en-US" smtClean="0"/>
              <a:t>‹#›</a:t>
            </a:fld>
            <a:endParaRPr kumimoji="1" lang="ja-JP" altLang="en-US"/>
          </a:p>
        </p:txBody>
      </p:sp>
    </p:spTree>
    <p:extLst>
      <p:ext uri="{BB962C8B-B14F-4D97-AF65-F5344CB8AC3E}">
        <p14:creationId xmlns:p14="http://schemas.microsoft.com/office/powerpoint/2010/main" val="7255722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4CA0AD-22EA-457E-8D05-2B8E06DF3DA3}" type="slidenum">
              <a:rPr kumimoji="1" lang="ja-JP" altLang="en-US" smtClean="0"/>
              <a:t>3</a:t>
            </a:fld>
            <a:endParaRPr kumimoji="1" lang="ja-JP" altLang="en-US"/>
          </a:p>
        </p:txBody>
      </p:sp>
    </p:spTree>
    <p:extLst>
      <p:ext uri="{BB962C8B-B14F-4D97-AF65-F5344CB8AC3E}">
        <p14:creationId xmlns:p14="http://schemas.microsoft.com/office/powerpoint/2010/main" val="1146484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44CA0AD-22EA-457E-8D05-2B8E06DF3DA3}" type="slidenum">
              <a:rPr kumimoji="1" lang="ja-JP" altLang="en-US" smtClean="0"/>
              <a:t>4</a:t>
            </a:fld>
            <a:endParaRPr kumimoji="1" lang="ja-JP" altLang="en-US"/>
          </a:p>
        </p:txBody>
      </p:sp>
    </p:spTree>
    <p:extLst>
      <p:ext uri="{BB962C8B-B14F-4D97-AF65-F5344CB8AC3E}">
        <p14:creationId xmlns:p14="http://schemas.microsoft.com/office/powerpoint/2010/main" val="478368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40ED80B-2793-44D0-A243-BE95878703F9}"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7AFAEC-9BE2-42D4-BD9E-9766234F220B}" type="slidenum">
              <a:rPr kumimoji="1" lang="ja-JP" altLang="en-US" smtClean="0"/>
              <a:t>‹#›</a:t>
            </a:fld>
            <a:endParaRPr kumimoji="1" lang="ja-JP" altLang="en-US"/>
          </a:p>
        </p:txBody>
      </p:sp>
    </p:spTree>
    <p:extLst>
      <p:ext uri="{BB962C8B-B14F-4D97-AF65-F5344CB8AC3E}">
        <p14:creationId xmlns:p14="http://schemas.microsoft.com/office/powerpoint/2010/main" val="30722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240ED80B-2793-44D0-A243-BE95878703F9}"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7AFAEC-9BE2-42D4-BD9E-9766234F220B}" type="slidenum">
              <a:rPr kumimoji="1" lang="ja-JP" altLang="en-US" smtClean="0"/>
              <a:t>‹#›</a:t>
            </a:fld>
            <a:endParaRPr kumimoji="1" lang="ja-JP" altLang="en-US"/>
          </a:p>
        </p:txBody>
      </p:sp>
    </p:spTree>
    <p:extLst>
      <p:ext uri="{BB962C8B-B14F-4D97-AF65-F5344CB8AC3E}">
        <p14:creationId xmlns:p14="http://schemas.microsoft.com/office/powerpoint/2010/main" val="28624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B82A90-2EA5-41E4-89A1-48AA2969EEF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219E85-35C6-451F-952E-AF776BC355D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5F1FD2-8A68-4A7C-B6DD-860BA65566B9}"/>
              </a:ext>
            </a:extLst>
          </p:cNvPr>
          <p:cNvSpPr>
            <a:spLocks noGrp="1"/>
          </p:cNvSpPr>
          <p:nvPr>
            <p:ph type="dt" sz="half" idx="10"/>
          </p:nvPr>
        </p:nvSpPr>
        <p:spPr/>
        <p:txBody>
          <a:bodyPr/>
          <a:lstStyle/>
          <a:p>
            <a:fld id="{0F44B9F6-583C-4779-9BE2-DFB50A0EA989}"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95738B8D-BE02-4361-BD7D-57F2DC8C49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40E262-56CB-417B-9842-492BF8369343}"/>
              </a:ext>
            </a:extLst>
          </p:cNvPr>
          <p:cNvSpPr>
            <a:spLocks noGrp="1"/>
          </p:cNvSpPr>
          <p:nvPr>
            <p:ph type="sldNum" sz="quarter" idx="12"/>
          </p:nvPr>
        </p:nvSpPr>
        <p:spPr/>
        <p:txBody>
          <a:bodyPr/>
          <a:lstStyle/>
          <a:p>
            <a:fld id="{9F73125E-5E29-49F3-B3F4-4C4280E69ABE}" type="slidenum">
              <a:rPr kumimoji="1" lang="ja-JP" altLang="en-US" smtClean="0"/>
              <a:t>‹#›</a:t>
            </a:fld>
            <a:endParaRPr kumimoji="1" lang="ja-JP" altLang="en-US"/>
          </a:p>
        </p:txBody>
      </p:sp>
    </p:spTree>
    <p:extLst>
      <p:ext uri="{BB962C8B-B14F-4D97-AF65-F5344CB8AC3E}">
        <p14:creationId xmlns:p14="http://schemas.microsoft.com/office/powerpoint/2010/main" val="2833115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ED80B-2793-44D0-A243-BE95878703F9}" type="datetimeFigureOut">
              <a:rPr kumimoji="1" lang="ja-JP" altLang="en-US" smtClean="0"/>
              <a:t>2025/2/19</a:t>
            </a:fld>
            <a:endParaRPr kumimoji="1" lang="ja-JP" alt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AFAEC-9BE2-42D4-BD9E-9766234F220B}" type="slidenum">
              <a:rPr kumimoji="1" lang="ja-JP" altLang="en-US" smtClean="0"/>
              <a:t>‹#›</a:t>
            </a:fld>
            <a:endParaRPr kumimoji="1" lang="ja-JP" altLang="en-US"/>
          </a:p>
        </p:txBody>
      </p:sp>
    </p:spTree>
    <p:extLst>
      <p:ext uri="{BB962C8B-B14F-4D97-AF65-F5344CB8AC3E}">
        <p14:creationId xmlns:p14="http://schemas.microsoft.com/office/powerpoint/2010/main" val="1677024612"/>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9EA2728-F43E-4829-906E-D537FDD28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389F1C-9954-43CE-BCF5-FD77434C4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4BD6F4-A885-405D-8C67-DB4D72C2FC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4B9F6-583C-4779-9BE2-DFB50A0EA989}"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3FFA5625-279A-4DBA-9121-572370916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5FBE5E9-3D03-48A5-81E7-A8971DDEB6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3125E-5E29-49F3-B3F4-4C4280E69ABE}" type="slidenum">
              <a:rPr kumimoji="1" lang="ja-JP" altLang="en-US" smtClean="0"/>
              <a:t>‹#›</a:t>
            </a:fld>
            <a:endParaRPr kumimoji="1" lang="ja-JP" altLang="en-US"/>
          </a:p>
        </p:txBody>
      </p:sp>
    </p:spTree>
    <p:extLst>
      <p:ext uri="{BB962C8B-B14F-4D97-AF65-F5344CB8AC3E}">
        <p14:creationId xmlns:p14="http://schemas.microsoft.com/office/powerpoint/2010/main" val="2480638782"/>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A65D944-9E77-4E56-8627-67369B8479B8}"/>
              </a:ext>
            </a:extLst>
          </p:cNvPr>
          <p:cNvSpPr/>
          <p:nvPr/>
        </p:nvSpPr>
        <p:spPr>
          <a:xfrm>
            <a:off x="1143000" y="0"/>
            <a:ext cx="9906000" cy="52850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集団感染発生時の報告及び感染対策に関する相談について</a:t>
            </a:r>
          </a:p>
        </p:txBody>
      </p:sp>
      <p:graphicFrame>
        <p:nvGraphicFramePr>
          <p:cNvPr id="6" name="表 6">
            <a:extLst>
              <a:ext uri="{FF2B5EF4-FFF2-40B4-BE49-F238E27FC236}">
                <a16:creationId xmlns:a16="http://schemas.microsoft.com/office/drawing/2014/main" id="{1A098EBA-5A08-4D2F-A220-A2C9A4C18005}"/>
              </a:ext>
            </a:extLst>
          </p:cNvPr>
          <p:cNvGraphicFramePr>
            <a:graphicFrameLocks noGrp="1"/>
          </p:cNvGraphicFramePr>
          <p:nvPr/>
        </p:nvGraphicFramePr>
        <p:xfrm>
          <a:off x="1585448" y="3767555"/>
          <a:ext cx="8881532" cy="3015319"/>
        </p:xfrm>
        <a:graphic>
          <a:graphicData uri="http://schemas.openxmlformats.org/drawingml/2006/table">
            <a:tbl>
              <a:tblPr firstRow="1" bandRow="1">
                <a:tableStyleId>{E8B1032C-EA38-4F05-BA0D-38AFFFC7BED3}</a:tableStyleId>
              </a:tblPr>
              <a:tblGrid>
                <a:gridCol w="2824825">
                  <a:extLst>
                    <a:ext uri="{9D8B030D-6E8A-4147-A177-3AD203B41FA5}">
                      <a16:colId xmlns:a16="http://schemas.microsoft.com/office/drawing/2014/main" val="3972737196"/>
                    </a:ext>
                  </a:extLst>
                </a:gridCol>
                <a:gridCol w="2034396">
                  <a:extLst>
                    <a:ext uri="{9D8B030D-6E8A-4147-A177-3AD203B41FA5}">
                      <a16:colId xmlns:a16="http://schemas.microsoft.com/office/drawing/2014/main" val="3000119551"/>
                    </a:ext>
                  </a:extLst>
                </a:gridCol>
                <a:gridCol w="4022311">
                  <a:extLst>
                    <a:ext uri="{9D8B030D-6E8A-4147-A177-3AD203B41FA5}">
                      <a16:colId xmlns:a16="http://schemas.microsoft.com/office/drawing/2014/main" val="3935117157"/>
                    </a:ext>
                  </a:extLst>
                </a:gridCol>
              </a:tblGrid>
              <a:tr h="4565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a:t>広域健康福祉センター</a:t>
                      </a:r>
                      <a:endParaRPr kumimoji="1" lang="en-US" altLang="ja-JP" sz="130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a:t>及び保健所名称</a:t>
                      </a:r>
                      <a:endParaRPr kumimoji="1" lang="ja-JP" altLang="en-US" sz="1300">
                        <a:latin typeface="BIZ UDPゴシック" panose="020B0400000000000000" pitchFamily="50" charset="-128"/>
                        <a:ea typeface="BIZ UDPゴシック" panose="020B0400000000000000" pitchFamily="50" charset="-128"/>
                      </a:endParaRPr>
                    </a:p>
                  </a:txBody>
                  <a:tcPr marL="73125" marR="73125" marT="0" marB="0" anchor="ctr">
                    <a:solidFill>
                      <a:schemeClr val="accent6">
                        <a:lumMod val="20000"/>
                        <a:lumOff val="80000"/>
                      </a:schemeClr>
                    </a:solidFill>
                  </a:tcPr>
                </a:tc>
                <a:tc>
                  <a:txBody>
                    <a:bodyPr/>
                    <a:lstStyle/>
                    <a:p>
                      <a:pPr algn="ctr"/>
                      <a:r>
                        <a:rPr kumimoji="1" lang="ja-JP" altLang="en-US" sz="1300"/>
                        <a:t>電話番号</a:t>
                      </a:r>
                      <a:endParaRPr kumimoji="1" lang="ja-JP" altLang="en-US" sz="1300">
                        <a:latin typeface="BIZ UDPゴシック" panose="020B0400000000000000" pitchFamily="50" charset="-128"/>
                        <a:ea typeface="BIZ UDPゴシック" panose="020B0400000000000000" pitchFamily="50" charset="-128"/>
                      </a:endParaRPr>
                    </a:p>
                  </a:txBody>
                  <a:tcPr marL="73125" marR="73125" marT="37148" marB="37148" anchor="ctr">
                    <a:solidFill>
                      <a:schemeClr val="accent6">
                        <a:lumMod val="20000"/>
                        <a:lumOff val="80000"/>
                      </a:schemeClr>
                    </a:solidFill>
                  </a:tcPr>
                </a:tc>
                <a:tc>
                  <a:txBody>
                    <a:bodyPr/>
                    <a:lstStyle/>
                    <a:p>
                      <a:pPr algn="ctr"/>
                      <a:r>
                        <a:rPr kumimoji="1" lang="ja-JP" altLang="en-US" sz="1300"/>
                        <a:t>管轄</a:t>
                      </a:r>
                      <a:endParaRPr kumimoji="1" lang="ja-JP" altLang="en-US" sz="1300">
                        <a:latin typeface="BIZ UDPゴシック" panose="020B0400000000000000" pitchFamily="50" charset="-128"/>
                        <a:ea typeface="BIZ UDPゴシック" panose="020B0400000000000000" pitchFamily="50" charset="-128"/>
                      </a:endParaRPr>
                    </a:p>
                  </a:txBody>
                  <a:tcPr marL="73125" marR="73125" marT="37148" marB="37148" anchor="ctr">
                    <a:solidFill>
                      <a:schemeClr val="accent6">
                        <a:lumMod val="20000"/>
                        <a:lumOff val="80000"/>
                      </a:schemeClr>
                    </a:solidFill>
                  </a:tcPr>
                </a:tc>
                <a:extLst>
                  <a:ext uri="{0D108BD9-81ED-4DB2-BD59-A6C34878D82A}">
                    <a16:rowId xmlns:a16="http://schemas.microsoft.com/office/drawing/2014/main" val="1917158098"/>
                  </a:ext>
                </a:extLst>
              </a:tr>
              <a:tr h="426457">
                <a:tc>
                  <a:txBody>
                    <a:bodyPr/>
                    <a:lstStyle/>
                    <a:p>
                      <a:pPr lvl="0" algn="ctr" rtl="0" fontAlgn="ctr"/>
                      <a:r>
                        <a:rPr lang="ja-JP" altLang="en-US" sz="1200" b="0" u="none" strike="noStrike">
                          <a:solidFill>
                            <a:srgbClr val="000000"/>
                          </a:solidFill>
                          <a:effectLst/>
                          <a:latin typeface="BIZ UDPゴシック" panose="020B0400000000000000" pitchFamily="50" charset="-128"/>
                          <a:ea typeface="BIZ UDPゴシック" panose="020B0400000000000000" pitchFamily="50" charset="-128"/>
                        </a:rPr>
                        <a:t>県西健康福祉センター</a:t>
                      </a: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chemeClr val="bg1"/>
                    </a:solidFill>
                  </a:tcPr>
                </a:tc>
                <a:tc>
                  <a:txBody>
                    <a:bodyPr/>
                    <a:lstStyle/>
                    <a:p>
                      <a:pPr lvl="1" algn="l" fontAlgn="ctr"/>
                      <a:r>
                        <a:rPr lang="en-US" altLang="ja-JP" sz="1200" b="0" u="none" strike="noStrike">
                          <a:solidFill>
                            <a:srgbClr val="000000"/>
                          </a:solidFill>
                          <a:effectLst/>
                          <a:latin typeface="BIZ UDPゴシック" panose="020B0400000000000000" pitchFamily="50" charset="-128"/>
                          <a:ea typeface="BIZ UDPゴシック" panose="020B0400000000000000" pitchFamily="50" charset="-128"/>
                        </a:rPr>
                        <a:t>0289-62-6225</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ja-JP" altLang="en-US" sz="1200" b="0" dirty="0">
                          <a:effectLst/>
                          <a:latin typeface="BIZ UDPゴシック" panose="020B0400000000000000" pitchFamily="50" charset="-128"/>
                          <a:ea typeface="BIZ UDPゴシック" panose="020B0400000000000000" pitchFamily="50" charset="-128"/>
                        </a:rPr>
                        <a:t>鹿沼市、日光市</a:t>
                      </a:r>
                    </a:p>
                  </a:txBody>
                  <a:tcPr marL="73125" marR="73125" marT="0" marB="0" anchor="ctr">
                    <a:solidFill>
                      <a:schemeClr val="bg1"/>
                    </a:solidFill>
                  </a:tcPr>
                </a:tc>
                <a:extLst>
                  <a:ext uri="{0D108BD9-81ED-4DB2-BD59-A6C34878D82A}">
                    <a16:rowId xmlns:a16="http://schemas.microsoft.com/office/drawing/2014/main" val="3736737956"/>
                  </a:ext>
                </a:extLst>
              </a:tr>
              <a:tr h="426457">
                <a:tc>
                  <a:txBody>
                    <a:bodyPr/>
                    <a:lstStyle/>
                    <a:p>
                      <a:pPr lvl="0" algn="ctr" rtl="0" fontAlgn="ctr"/>
                      <a:r>
                        <a:rPr lang="ja-JP" altLang="en-US" sz="1200" b="0" u="none" strike="noStrike">
                          <a:solidFill>
                            <a:srgbClr val="000000"/>
                          </a:solidFill>
                          <a:effectLst/>
                          <a:latin typeface="BIZ UDPゴシック" panose="020B0400000000000000" pitchFamily="50" charset="-128"/>
                          <a:ea typeface="BIZ UDPゴシック" panose="020B0400000000000000" pitchFamily="50" charset="-128"/>
                        </a:rPr>
                        <a:t>県東健康福祉センター</a:t>
                      </a: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chemeClr val="bg1"/>
                    </a:solidFill>
                  </a:tcPr>
                </a:tc>
                <a:tc>
                  <a:txBody>
                    <a:bodyPr/>
                    <a:lstStyle/>
                    <a:p>
                      <a:pPr lvl="1" algn="l" fontAlgn="ctr"/>
                      <a:r>
                        <a:rPr lang="en-US" altLang="ja-JP" sz="1200" b="0" u="none" strike="noStrike">
                          <a:solidFill>
                            <a:srgbClr val="000000"/>
                          </a:solidFill>
                          <a:effectLst/>
                          <a:latin typeface="BIZ UDPゴシック" panose="020B0400000000000000" pitchFamily="50" charset="-128"/>
                          <a:ea typeface="BIZ UDPゴシック" panose="020B0400000000000000" pitchFamily="50" charset="-128"/>
                        </a:rPr>
                        <a:t>0285-82-3323</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zh-TW" altLang="en-US" sz="1200" b="0">
                          <a:effectLst/>
                          <a:latin typeface="BIZ UDPゴシック" panose="020B0400000000000000" pitchFamily="50" charset="-128"/>
                          <a:ea typeface="BIZ UDPゴシック" panose="020B0400000000000000" pitchFamily="50" charset="-128"/>
                        </a:rPr>
                        <a:t>真岡市、益子町、茂木町、市貝町、芳賀町</a:t>
                      </a:r>
                    </a:p>
                  </a:txBody>
                  <a:tcPr marL="73125" marR="73125" marT="0" marB="0" anchor="ctr">
                    <a:solidFill>
                      <a:schemeClr val="bg1"/>
                    </a:solidFill>
                  </a:tcPr>
                </a:tc>
                <a:extLst>
                  <a:ext uri="{0D108BD9-81ED-4DB2-BD59-A6C34878D82A}">
                    <a16:rowId xmlns:a16="http://schemas.microsoft.com/office/drawing/2014/main" val="250734614"/>
                  </a:ext>
                </a:extLst>
              </a:tr>
              <a:tr h="426457">
                <a:tc>
                  <a:txBody>
                    <a:bodyPr/>
                    <a:lstStyle/>
                    <a:p>
                      <a:pPr lvl="0" algn="ctr" rtl="0" fontAlgn="ctr"/>
                      <a:r>
                        <a:rPr lang="ja-JP" altLang="en-US" sz="1200" b="0" u="none" strike="noStrike">
                          <a:solidFill>
                            <a:srgbClr val="000000"/>
                          </a:solidFill>
                          <a:effectLst/>
                          <a:latin typeface="BIZ UDPゴシック" panose="020B0400000000000000" pitchFamily="50" charset="-128"/>
                          <a:ea typeface="BIZ UDPゴシック" panose="020B0400000000000000" pitchFamily="50" charset="-128"/>
                        </a:rPr>
                        <a:t>県南健康福祉センター</a:t>
                      </a: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chemeClr val="bg1"/>
                    </a:solidFill>
                  </a:tcPr>
                </a:tc>
                <a:tc>
                  <a:txBody>
                    <a:bodyPr/>
                    <a:lstStyle/>
                    <a:p>
                      <a:pPr lvl="1" algn="l" fontAlgn="ctr"/>
                      <a:r>
                        <a:rPr lang="en-US" altLang="ja-JP" sz="1200" b="0" u="none" strike="noStrike">
                          <a:solidFill>
                            <a:srgbClr val="000000"/>
                          </a:solidFill>
                          <a:effectLst/>
                          <a:latin typeface="BIZ UDPゴシック" panose="020B0400000000000000" pitchFamily="50" charset="-128"/>
                          <a:ea typeface="BIZ UDPゴシック" panose="020B0400000000000000" pitchFamily="50" charset="-128"/>
                        </a:rPr>
                        <a:t>0285-22-1219</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ja-JP" altLang="en-US" sz="1200" b="0">
                          <a:effectLst/>
                          <a:latin typeface="BIZ UDPゴシック" panose="020B0400000000000000" pitchFamily="50" charset="-128"/>
                          <a:ea typeface="BIZ UDPゴシック" panose="020B0400000000000000" pitchFamily="50" charset="-128"/>
                        </a:rPr>
                        <a:t>小山市、栃木市、下野市、上三川町、野木町、壬生町</a:t>
                      </a:r>
                    </a:p>
                  </a:txBody>
                  <a:tcPr marL="73125" marR="73125" marT="0" marB="0" anchor="ctr">
                    <a:solidFill>
                      <a:schemeClr val="bg1"/>
                    </a:solidFill>
                  </a:tcPr>
                </a:tc>
                <a:extLst>
                  <a:ext uri="{0D108BD9-81ED-4DB2-BD59-A6C34878D82A}">
                    <a16:rowId xmlns:a16="http://schemas.microsoft.com/office/drawing/2014/main" val="1596843497"/>
                  </a:ext>
                </a:extLst>
              </a:tr>
              <a:tr h="426457">
                <a:tc>
                  <a:txBody>
                    <a:bodyPr/>
                    <a:lstStyle/>
                    <a:p>
                      <a:pPr lvl="0" algn="ctr" rtl="0" fontAlgn="ctr"/>
                      <a:r>
                        <a:rPr lang="ja-JP" altLang="en-US" sz="1200" b="0" u="none" strike="noStrike">
                          <a:solidFill>
                            <a:srgbClr val="000000"/>
                          </a:solidFill>
                          <a:effectLst/>
                          <a:latin typeface="BIZ UDPゴシック" panose="020B0400000000000000" pitchFamily="50" charset="-128"/>
                          <a:ea typeface="BIZ UDPゴシック" panose="020B0400000000000000" pitchFamily="50" charset="-128"/>
                        </a:rPr>
                        <a:t>県北健康福祉センター</a:t>
                      </a: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chemeClr val="bg1"/>
                    </a:solidFill>
                  </a:tcPr>
                </a:tc>
                <a:tc>
                  <a:txBody>
                    <a:bodyPr/>
                    <a:lstStyle/>
                    <a:p>
                      <a:pPr lvl="1" algn="l" fontAlgn="ctr"/>
                      <a:r>
                        <a:rPr lang="en-US" altLang="ja-JP" sz="1200" b="0" u="none" strike="noStrike">
                          <a:solidFill>
                            <a:srgbClr val="000000"/>
                          </a:solidFill>
                          <a:effectLst/>
                          <a:latin typeface="BIZ UDPゴシック" panose="020B0400000000000000" pitchFamily="50" charset="-128"/>
                          <a:ea typeface="BIZ UDPゴシック" panose="020B0400000000000000" pitchFamily="50" charset="-128"/>
                        </a:rPr>
                        <a:t>0287-22-2679</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chemeClr val="bg1"/>
                    </a:solidFill>
                  </a:tcPr>
                </a:tc>
                <a:tc>
                  <a:txBody>
                    <a:bodyPr/>
                    <a:lstStyle/>
                    <a:p>
                      <a:pPr lvl="0" algn="l"/>
                      <a:r>
                        <a:rPr lang="ja-JP" altLang="en-US" sz="1200" b="0">
                          <a:effectLst/>
                          <a:latin typeface="BIZ UDPゴシック" panose="020B0400000000000000" pitchFamily="50" charset="-128"/>
                          <a:ea typeface="BIZ UDPゴシック" panose="020B0400000000000000" pitchFamily="50" charset="-128"/>
                        </a:rPr>
                        <a:t>大田原市、那須塩原市、矢板市、さくら市、那須烏山市、那須町、塩谷町、高根沢町、那珂川町</a:t>
                      </a:r>
                      <a:endParaRPr kumimoji="1" lang="ja-JP" altLang="en-US" sz="1200" b="0">
                        <a:latin typeface="BIZ UDPゴシック" panose="020B0400000000000000" pitchFamily="50" charset="-128"/>
                        <a:ea typeface="BIZ UDPゴシック" panose="020B0400000000000000" pitchFamily="50" charset="-128"/>
                      </a:endParaRPr>
                    </a:p>
                  </a:txBody>
                  <a:tcPr marL="73125" marR="73125" marT="0" marB="0" anchor="ctr">
                    <a:solidFill>
                      <a:schemeClr val="bg1"/>
                    </a:solidFill>
                  </a:tcPr>
                </a:tc>
                <a:extLst>
                  <a:ext uri="{0D108BD9-81ED-4DB2-BD59-A6C34878D82A}">
                    <a16:rowId xmlns:a16="http://schemas.microsoft.com/office/drawing/2014/main" val="824319267"/>
                  </a:ext>
                </a:extLst>
              </a:tr>
              <a:tr h="426457">
                <a:tc>
                  <a:txBody>
                    <a:bodyPr/>
                    <a:lstStyle/>
                    <a:p>
                      <a:pPr lvl="0" algn="ctr" rtl="0" fontAlgn="ctr"/>
                      <a:r>
                        <a:rPr lang="ja-JP" altLang="en-US" sz="1200" b="0" u="none" strike="noStrike" dirty="0">
                          <a:solidFill>
                            <a:srgbClr val="000000"/>
                          </a:solidFill>
                          <a:effectLst/>
                          <a:latin typeface="BIZ UDPゴシック" panose="020B0400000000000000" pitchFamily="50" charset="-128"/>
                          <a:ea typeface="BIZ UDPゴシック" panose="020B0400000000000000" pitchFamily="50" charset="-128"/>
                        </a:rPr>
                        <a:t>安足健康福祉センター</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chemeClr val="bg1"/>
                    </a:solidFill>
                  </a:tcPr>
                </a:tc>
                <a:tc>
                  <a:txBody>
                    <a:bodyPr/>
                    <a:lstStyle/>
                    <a:p>
                      <a:pPr lvl="1" algn="l" fontAlgn="ctr"/>
                      <a:r>
                        <a:rPr lang="en-US" altLang="ja-JP" sz="1200" b="0" u="none" strike="noStrike" dirty="0">
                          <a:solidFill>
                            <a:srgbClr val="000000"/>
                          </a:solidFill>
                          <a:effectLst/>
                          <a:latin typeface="BIZ UDPゴシック" panose="020B0400000000000000" pitchFamily="50" charset="-128"/>
                          <a:ea typeface="BIZ UDPゴシック" panose="020B0400000000000000" pitchFamily="50" charset="-128"/>
                        </a:rPr>
                        <a:t>0284-41-5895</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ja-JP" altLang="en-US" sz="1200" b="0" dirty="0">
                          <a:effectLst/>
                          <a:latin typeface="BIZ UDPゴシック" panose="020B0400000000000000" pitchFamily="50" charset="-128"/>
                          <a:ea typeface="BIZ UDPゴシック" panose="020B0400000000000000" pitchFamily="50" charset="-128"/>
                        </a:rPr>
                        <a:t>足利市、佐野市</a:t>
                      </a:r>
                      <a:endParaRPr kumimoji="1" lang="ja-JP" altLang="en-US" sz="1200" b="0" dirty="0">
                        <a:latin typeface="BIZ UDPゴシック" panose="020B0400000000000000" pitchFamily="50" charset="-128"/>
                        <a:ea typeface="BIZ UDPゴシック" panose="020B0400000000000000" pitchFamily="50" charset="-128"/>
                      </a:endParaRPr>
                    </a:p>
                  </a:txBody>
                  <a:tcPr marL="73125" marR="73125" marT="0" marB="0" anchor="ctr">
                    <a:solidFill>
                      <a:schemeClr val="bg1"/>
                    </a:solidFill>
                  </a:tcPr>
                </a:tc>
                <a:extLst>
                  <a:ext uri="{0D108BD9-81ED-4DB2-BD59-A6C34878D82A}">
                    <a16:rowId xmlns:a16="http://schemas.microsoft.com/office/drawing/2014/main" val="1571791592"/>
                  </a:ext>
                </a:extLst>
              </a:tr>
              <a:tr h="426457">
                <a:tc>
                  <a:txBody>
                    <a:bodyPr/>
                    <a:lstStyle/>
                    <a:p>
                      <a:pPr lvl="0" algn="ctr" rtl="0" fontAlgn="ctr"/>
                      <a:r>
                        <a:rPr lang="ja-JP" altLang="en-US" sz="1200" b="0" u="none" strike="noStrike" dirty="0">
                          <a:solidFill>
                            <a:srgbClr val="000000"/>
                          </a:solidFill>
                          <a:effectLst/>
                          <a:latin typeface="BIZ UDPゴシック" panose="020B0400000000000000" pitchFamily="50" charset="-128"/>
                          <a:ea typeface="BIZ UDPゴシック" panose="020B0400000000000000" pitchFamily="50" charset="-128"/>
                        </a:rPr>
                        <a:t>宇都宮市保健所</a:t>
                      </a: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chemeClr val="bg1"/>
                    </a:solidFill>
                  </a:tcPr>
                </a:tc>
                <a:tc>
                  <a:txBody>
                    <a:bodyPr/>
                    <a:lstStyle/>
                    <a:p>
                      <a:pPr lvl="1" algn="l" fontAlgn="ctr"/>
                      <a:r>
                        <a:rPr lang="en-US" altLang="ja-JP" sz="1200" b="0" u="none" strike="noStrike" dirty="0">
                          <a:solidFill>
                            <a:srgbClr val="000000"/>
                          </a:solidFill>
                          <a:effectLst/>
                          <a:latin typeface="BIZ UDPゴシック" panose="020B0400000000000000" pitchFamily="50" charset="-128"/>
                          <a:ea typeface="BIZ UDPゴシック" panose="020B0400000000000000" pitchFamily="50" charset="-128"/>
                        </a:rPr>
                        <a:t>028-626-111</a:t>
                      </a:r>
                      <a:r>
                        <a:rPr lang="ja-JP" altLang="en-US" sz="1200" b="0" u="none" strike="noStrike" dirty="0">
                          <a:solidFill>
                            <a:srgbClr val="000000"/>
                          </a:solidFill>
                          <a:effectLst/>
                          <a:latin typeface="BIZ UDPゴシック" panose="020B0400000000000000" pitchFamily="50" charset="-128"/>
                          <a:ea typeface="BIZ UDPゴシック" panose="020B0400000000000000" pitchFamily="50" charset="-128"/>
                        </a:rPr>
                        <a:t>５</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chemeClr val="bg1"/>
                    </a:solidFill>
                  </a:tcPr>
                </a:tc>
                <a:tc>
                  <a:txBody>
                    <a:bodyPr/>
                    <a:lstStyle/>
                    <a:p>
                      <a:pPr lvl="0" algn="l"/>
                      <a:r>
                        <a:rPr kumimoji="1" lang="ja-JP" altLang="en-US" sz="1200" b="0" dirty="0">
                          <a:latin typeface="BIZ UDPゴシック" panose="020B0400000000000000" pitchFamily="50" charset="-128"/>
                          <a:ea typeface="BIZ UDPゴシック" panose="020B0400000000000000" pitchFamily="50" charset="-128"/>
                        </a:rPr>
                        <a:t>宇都宮市</a:t>
                      </a:r>
                      <a:endParaRPr kumimoji="1" lang="en-US" altLang="ja-JP" sz="1200" b="0" dirty="0">
                        <a:latin typeface="BIZ UDPゴシック" panose="020B0400000000000000" pitchFamily="50" charset="-128"/>
                        <a:ea typeface="BIZ UDPゴシック" panose="020B0400000000000000" pitchFamily="50" charset="-128"/>
                      </a:endParaRPr>
                    </a:p>
                  </a:txBody>
                  <a:tcPr marL="73125" marR="73125" marT="0" marB="0" anchor="ctr">
                    <a:solidFill>
                      <a:schemeClr val="bg1"/>
                    </a:solidFill>
                  </a:tcPr>
                </a:tc>
                <a:extLst>
                  <a:ext uri="{0D108BD9-81ED-4DB2-BD59-A6C34878D82A}">
                    <a16:rowId xmlns:a16="http://schemas.microsoft.com/office/drawing/2014/main" val="568167312"/>
                  </a:ext>
                </a:extLst>
              </a:tr>
            </a:tbl>
          </a:graphicData>
        </a:graphic>
      </p:graphicFrame>
      <p:sp>
        <p:nvSpPr>
          <p:cNvPr id="3" name="テキスト ボックス 2">
            <a:extLst>
              <a:ext uri="{FF2B5EF4-FFF2-40B4-BE49-F238E27FC236}">
                <a16:creationId xmlns:a16="http://schemas.microsoft.com/office/drawing/2014/main" id="{8389AF9B-9DA0-D43E-FE75-F5E1BA1609E7}"/>
              </a:ext>
            </a:extLst>
          </p:cNvPr>
          <p:cNvSpPr txBox="1"/>
          <p:nvPr/>
        </p:nvSpPr>
        <p:spPr>
          <a:xfrm>
            <a:off x="1202950" y="590405"/>
            <a:ext cx="9846051" cy="1292662"/>
          </a:xfrm>
          <a:prstGeom prst="rect">
            <a:avLst/>
          </a:prstGeom>
          <a:noFill/>
        </p:spPr>
        <p:txBody>
          <a:bodyPr wrap="square">
            <a:spAutoFit/>
          </a:bodyPr>
          <a:lstStyle/>
          <a:p>
            <a:r>
              <a:rPr lang="ja-JP" altLang="en-US" sz="2000" dirty="0">
                <a:latin typeface="BIZ UDPゴシック" panose="020B0400000000000000" pitchFamily="50" charset="-128"/>
                <a:ea typeface="BIZ UDPゴシック" panose="020B0400000000000000" pitchFamily="50" charset="-128"/>
              </a:rPr>
              <a:t>■ 社会福祉施設等</a:t>
            </a:r>
            <a:r>
              <a:rPr lang="en-US" altLang="ja-JP" sz="1800" baseline="40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において感染症等が発生した時の報告について </a:t>
            </a:r>
            <a:endParaRPr lang="en-US" altLang="ja-JP" sz="20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「社会福祉施設等における感染症等発生時に係る報告について」の一部改正について（令和</a:t>
            </a:r>
            <a:r>
              <a:rPr lang="en-US" altLang="ja-JP" sz="1400" dirty="0">
                <a:latin typeface="BIZ UDPゴシック" panose="020B0400000000000000" pitchFamily="50" charset="-128"/>
                <a:ea typeface="BIZ UDPゴシック" panose="020B0400000000000000" pitchFamily="50" charset="-128"/>
              </a:rPr>
              <a:t>5</a:t>
            </a:r>
            <a:r>
              <a:rPr lang="ja-JP" altLang="en-US" sz="1400" dirty="0">
                <a:latin typeface="BIZ UDPゴシック" panose="020B0400000000000000" pitchFamily="50" charset="-128"/>
                <a:ea typeface="BIZ UDPゴシック" panose="020B0400000000000000" pitchFamily="50" charset="-128"/>
              </a:rPr>
              <a:t>年４月</a:t>
            </a:r>
            <a:r>
              <a:rPr lang="en-US" altLang="ja-JP" sz="1400" dirty="0">
                <a:latin typeface="BIZ UDPゴシック" panose="020B0400000000000000" pitchFamily="50" charset="-128"/>
                <a:ea typeface="BIZ UDPゴシック" panose="020B0400000000000000" pitchFamily="50" charset="-128"/>
              </a:rPr>
              <a:t>28</a:t>
            </a:r>
            <a:r>
              <a:rPr lang="ja-JP" altLang="en-US" sz="1400" dirty="0">
                <a:latin typeface="BIZ UDPゴシック" panose="020B0400000000000000" pitchFamily="50" charset="-128"/>
                <a:ea typeface="BIZ UDPゴシック" panose="020B0400000000000000" pitchFamily="50" charset="-128"/>
              </a:rPr>
              <a:t>日付通知））</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対象となる社会福祉施設等は別紙参照</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次の１～３のいずれかの場合、市町の社会福祉施設等主管部局及び管轄保健所に報告をお願いします。</a:t>
            </a:r>
            <a:endParaRPr lang="en-US" altLang="ja-JP" sz="1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41C673ED-81FD-0707-2492-38C9C001F7B1}"/>
              </a:ext>
            </a:extLst>
          </p:cNvPr>
          <p:cNvSpPr txBox="1"/>
          <p:nvPr/>
        </p:nvSpPr>
        <p:spPr>
          <a:xfrm>
            <a:off x="1262899" y="1838663"/>
            <a:ext cx="9726153" cy="1231106"/>
          </a:xfrm>
          <a:prstGeom prst="rect">
            <a:avLst/>
          </a:prstGeom>
          <a:noFill/>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＜報告基準＞　</a:t>
            </a:r>
            <a:endParaRPr lang="en-US" altLang="ja-JP" sz="1600" b="1"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１．同一の感染症若しくは食中毒による又はそれらによると疑われる死亡者又は重篤患者が</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週間内に２名以上発生した場合</a:t>
            </a:r>
          </a:p>
          <a:p>
            <a:pPr marL="268288" indent="-268288"/>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．同一の感染症若しくは食中毒の患者又はそれらが疑われる者が</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名以上又は全利用者の半数以上発生した場合</a:t>
            </a:r>
          </a:p>
          <a:p>
            <a:pPr marL="268288" indent="-268288"/>
            <a:r>
              <a:rPr lang="en-US" altLang="ja-JP" sz="1400" dirty="0">
                <a:latin typeface="BIZ UDPゴシック" panose="020B0400000000000000" pitchFamily="50" charset="-128"/>
                <a:ea typeface="BIZ UDPゴシック" panose="020B0400000000000000" pitchFamily="50" charset="-128"/>
              </a:rPr>
              <a:t>3</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及び</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に該当しない場合であっても、通常の発生動向を上回る感染症等の発生が疑われ、特に施設長が報告を必要と認めた場合</a:t>
            </a:r>
            <a:endParaRPr lang="en-US" altLang="ja-JP" sz="1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D1D0E41-1C0C-1681-943D-FAE10CEBA82B}"/>
              </a:ext>
            </a:extLst>
          </p:cNvPr>
          <p:cNvSpPr txBox="1"/>
          <p:nvPr/>
        </p:nvSpPr>
        <p:spPr>
          <a:xfrm>
            <a:off x="1262899" y="3389244"/>
            <a:ext cx="4038517" cy="338554"/>
          </a:xfrm>
          <a:prstGeom prst="rect">
            <a:avLst/>
          </a:prstGeom>
          <a:noFill/>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＜報告及び相談連絡先一覧＞　</a:t>
            </a:r>
            <a:endParaRPr lang="en-US" altLang="ja-JP"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84AA8F0F-69C2-5270-E741-FEBA8710720A}"/>
              </a:ext>
            </a:extLst>
          </p:cNvPr>
          <p:cNvSpPr txBox="1"/>
          <p:nvPr/>
        </p:nvSpPr>
        <p:spPr>
          <a:xfrm>
            <a:off x="1262899" y="3025365"/>
            <a:ext cx="9558783" cy="307777"/>
          </a:xfrm>
          <a:prstGeom prst="rect">
            <a:avLst/>
          </a:prstGeom>
          <a:noFill/>
        </p:spPr>
        <p:txBody>
          <a:bodyPr wrap="square">
            <a:spAutoFit/>
          </a:bodyPr>
          <a:lstStyle/>
          <a:p>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　なお、施設における感染対策の相談については、報告基準に関わらず管轄保健所で対応しますので、御相談ください。</a:t>
            </a:r>
          </a:p>
        </p:txBody>
      </p:sp>
    </p:spTree>
    <p:extLst>
      <p:ext uri="{BB962C8B-B14F-4D97-AF65-F5344CB8AC3E}">
        <p14:creationId xmlns:p14="http://schemas.microsoft.com/office/powerpoint/2010/main" val="377768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278CD-17B0-FD13-D9C9-3F39A6F34D85}"/>
              </a:ext>
            </a:extLst>
          </p:cNvPr>
          <p:cNvSpPr>
            <a:spLocks noGrp="1"/>
          </p:cNvSpPr>
          <p:nvPr>
            <p:ph type="title"/>
          </p:nvPr>
        </p:nvSpPr>
        <p:spPr>
          <a:xfrm>
            <a:off x="1384521" y="230191"/>
            <a:ext cx="2972353" cy="461666"/>
          </a:xfrm>
        </p:spPr>
        <p:txBody>
          <a:bodyPr>
            <a:noAutofit/>
          </a:bodyPr>
          <a:lstStyle/>
          <a:p>
            <a:r>
              <a:rPr lang="ja-JP" altLang="en-US" sz="1600" dirty="0">
                <a:latin typeface="BIZ UDPゴシック" panose="020B0400000000000000" pitchFamily="50" charset="-128"/>
                <a:ea typeface="BIZ UDPゴシック" panose="020B0400000000000000" pitchFamily="50" charset="-128"/>
              </a:rPr>
              <a:t>対象となる社会福祉施設等</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04792BA0-C309-28AD-C600-EB610B589A14}"/>
              </a:ext>
            </a:extLst>
          </p:cNvPr>
          <p:cNvSpPr>
            <a:spLocks noGrp="1"/>
          </p:cNvSpPr>
          <p:nvPr>
            <p:ph idx="1"/>
          </p:nvPr>
        </p:nvSpPr>
        <p:spPr>
          <a:xfrm>
            <a:off x="1384521" y="701524"/>
            <a:ext cx="4513361" cy="6012000"/>
          </a:xfrm>
        </p:spPr>
        <p:txBody>
          <a:bodyPr>
            <a:normAutofit fontScale="92500" lnSpcReduction="20000"/>
          </a:bodyPr>
          <a:lstStyle/>
          <a:p>
            <a:pPr marL="0" indent="0">
              <a:lnSpc>
                <a:spcPct val="120000"/>
              </a:lnSpc>
              <a:spcBef>
                <a:spcPts val="0"/>
              </a:spcBef>
              <a:buNone/>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介護・老人福祉関係施設</a:t>
            </a:r>
            <a:r>
              <a:rPr lang="en-US" altLang="ja-JP" sz="1400" dirty="0">
                <a:latin typeface="BIZ UDPゴシック" panose="020B0400000000000000" pitchFamily="50" charset="-128"/>
                <a:ea typeface="BIZ UDPゴシック" panose="020B0400000000000000" pitchFamily="50" charset="-128"/>
              </a:rPr>
              <a:t>】</a:t>
            </a: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養護老人ホーム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特別養護老人ホーム</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軽費老人ホーム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老人デイサービス事業を行う事業所、</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老人デイサービスセンター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老人短期入所事業を行う事業所、老人短期入所施設</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小規模多機能型居宅介護事業を行う事業所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老人福祉センター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認知症グループホーム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生活支援ハウス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有料老人ホーム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サービス付き高齢者向け住宅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介護老人保健施設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看護小規模多機能型居宅介護事業を行う事業所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介護医療院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保護施設</a:t>
            </a:r>
            <a:r>
              <a:rPr lang="en-US" altLang="ja-JP" sz="1400" dirty="0">
                <a:latin typeface="BIZ UDPゴシック" panose="020B0400000000000000" pitchFamily="50" charset="-128"/>
                <a:ea typeface="BIZ UDPゴシック" panose="020B0400000000000000" pitchFamily="50" charset="-128"/>
              </a:rPr>
              <a:t>】 </a:t>
            </a: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救護施設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更生施設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授産施設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宿所提供施設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ホームレス関係施設</a:t>
            </a:r>
            <a:r>
              <a:rPr lang="en-US" altLang="ja-JP" sz="1400" dirty="0">
                <a:latin typeface="BIZ UDPゴシック" panose="020B0400000000000000" pitchFamily="50" charset="-128"/>
                <a:ea typeface="BIZ UDPゴシック" panose="020B0400000000000000" pitchFamily="50" charset="-128"/>
              </a:rPr>
              <a:t>】 </a:t>
            </a: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ホームレス自立支援センター </a:t>
            </a: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緊急一時宿泊施設 </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0"/>
              </a:spcBef>
              <a:buNone/>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その他施設</a:t>
            </a:r>
            <a:r>
              <a:rPr lang="en-US" altLang="ja-JP" sz="1400" dirty="0">
                <a:latin typeface="BIZ UDPゴシック" panose="020B0400000000000000" pitchFamily="50" charset="-128"/>
                <a:ea typeface="BIZ UDPゴシック" panose="020B0400000000000000" pitchFamily="50" charset="-128"/>
              </a:rPr>
              <a:t>】 </a:t>
            </a: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社会事業授産施設</a:t>
            </a: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無料低額宿泊所（日常生活支援住居施設含む）</a:t>
            </a: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隣保館 </a:t>
            </a:r>
          </a:p>
          <a:p>
            <a:pPr marL="0" indent="0">
              <a:lnSpc>
                <a:spcPct val="120000"/>
              </a:lnSpc>
              <a:spcBef>
                <a:spcPts val="0"/>
              </a:spcBef>
              <a:buNone/>
            </a:pPr>
            <a:r>
              <a:rPr lang="ja-JP" altLang="en-US" sz="1400" dirty="0">
                <a:latin typeface="BIZ UDPゴシック" panose="020B0400000000000000" pitchFamily="50" charset="-128"/>
                <a:ea typeface="BIZ UDPゴシック" panose="020B0400000000000000" pitchFamily="50" charset="-128"/>
              </a:rPr>
              <a:t>　○ 生活館 </a:t>
            </a:r>
          </a:p>
        </p:txBody>
      </p:sp>
      <p:sp>
        <p:nvSpPr>
          <p:cNvPr id="4" name="テキスト ボックス 3">
            <a:extLst>
              <a:ext uri="{FF2B5EF4-FFF2-40B4-BE49-F238E27FC236}">
                <a16:creationId xmlns:a16="http://schemas.microsoft.com/office/drawing/2014/main" id="{A54C3A7F-3417-72E4-311E-DB4C504A0A85}"/>
              </a:ext>
            </a:extLst>
          </p:cNvPr>
          <p:cNvSpPr txBox="1"/>
          <p:nvPr/>
        </p:nvSpPr>
        <p:spPr>
          <a:xfrm>
            <a:off x="10044797" y="230193"/>
            <a:ext cx="800219" cy="461665"/>
          </a:xfrm>
          <a:prstGeom prst="rect">
            <a:avLst/>
          </a:prstGeom>
          <a:noFill/>
          <a:ln>
            <a:solidFill>
              <a:schemeClr val="tx1"/>
            </a:solidFill>
          </a:ln>
        </p:spPr>
        <p:txBody>
          <a:bodyPr wrap="square" rtlCol="0">
            <a:spAutoFit/>
          </a:bodyPr>
          <a:lstStyle/>
          <a:p>
            <a:r>
              <a:rPr kumimoji="1" lang="ja-JP" altLang="en-US" sz="2400" dirty="0"/>
              <a:t>別紙</a:t>
            </a:r>
          </a:p>
        </p:txBody>
      </p:sp>
      <p:sp>
        <p:nvSpPr>
          <p:cNvPr id="6" name="テキスト ボックス 5">
            <a:extLst>
              <a:ext uri="{FF2B5EF4-FFF2-40B4-BE49-F238E27FC236}">
                <a16:creationId xmlns:a16="http://schemas.microsoft.com/office/drawing/2014/main" id="{B010F9C3-4774-7C60-5A78-5555F5C7672C}"/>
              </a:ext>
            </a:extLst>
          </p:cNvPr>
          <p:cNvSpPr txBox="1"/>
          <p:nvPr/>
        </p:nvSpPr>
        <p:spPr>
          <a:xfrm>
            <a:off x="5923236" y="701524"/>
            <a:ext cx="5008658" cy="6012000"/>
          </a:xfrm>
          <a:prstGeom prst="rect">
            <a:avLst/>
          </a:prstGeom>
        </p:spPr>
        <p:txBody>
          <a:bodyPr vert="horz" lIns="91440" tIns="45720" rIns="91440" bIns="45720" rtlCol="0">
            <a:normAutofit fontScale="92500" lnSpcReduction="10000"/>
          </a:bodyPr>
          <a:lstStyle>
            <a:lvl1pPr indent="0" defTabSz="914400">
              <a:lnSpc>
                <a:spcPct val="120000"/>
              </a:lnSpc>
              <a:spcBef>
                <a:spcPts val="0"/>
              </a:spcBef>
              <a:buFont typeface="Arial" panose="020B0604020202020204" pitchFamily="34" charset="0"/>
              <a:buNone/>
              <a:defRPr kumimoji="1" sz="1400">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sz="1400" dirty="0"/>
              <a:t>【</a:t>
            </a:r>
            <a:r>
              <a:rPr lang="ja-JP" altLang="en-US" sz="1400" dirty="0"/>
              <a:t>児童・婦人関係施設等</a:t>
            </a:r>
            <a:r>
              <a:rPr lang="en-US" altLang="ja-JP" sz="1400" dirty="0"/>
              <a:t>】 </a:t>
            </a:r>
          </a:p>
          <a:p>
            <a:r>
              <a:rPr lang="ja-JP" altLang="en-US" sz="1400" dirty="0"/>
              <a:t>　</a:t>
            </a:r>
            <a:r>
              <a:rPr lang="en-US" altLang="ja-JP" sz="1400" dirty="0"/>
              <a:t>○ </a:t>
            </a:r>
            <a:r>
              <a:rPr lang="ja-JP" altLang="en-US" sz="1400" dirty="0"/>
              <a:t>助産施設 </a:t>
            </a:r>
            <a:endParaRPr lang="en-US" altLang="ja-JP" sz="1400" dirty="0"/>
          </a:p>
          <a:p>
            <a:r>
              <a:rPr lang="ja-JP" altLang="en-US" sz="1400" dirty="0"/>
              <a:t>　○ 乳児院 </a:t>
            </a:r>
            <a:endParaRPr lang="en-US" altLang="ja-JP" sz="1400" dirty="0"/>
          </a:p>
          <a:p>
            <a:r>
              <a:rPr lang="ja-JP" altLang="en-US" sz="1400" dirty="0"/>
              <a:t>　○ 母子生活支援施設 </a:t>
            </a:r>
            <a:endParaRPr lang="en-US" altLang="ja-JP" sz="1400" dirty="0"/>
          </a:p>
          <a:p>
            <a:r>
              <a:rPr lang="ja-JP" altLang="en-US" sz="1400" dirty="0"/>
              <a:t>　○ 保育所 </a:t>
            </a:r>
            <a:endParaRPr lang="en-US" altLang="ja-JP" sz="1400" dirty="0"/>
          </a:p>
          <a:p>
            <a:pPr marL="355600" indent="-355600"/>
            <a:r>
              <a:rPr lang="ja-JP" altLang="en-US" sz="1400" dirty="0"/>
              <a:t>　○ 認定こども園 </a:t>
            </a:r>
            <a:r>
              <a:rPr lang="en-US" altLang="ja-JP" sz="1400" dirty="0"/>
              <a:t>※ </a:t>
            </a:r>
            <a:r>
              <a:rPr lang="ja-JP" altLang="en-US" sz="1400" dirty="0"/>
              <a:t>幼保連携型・幼稚園型については、学校保健安全法第 </a:t>
            </a:r>
            <a:r>
              <a:rPr lang="en-US" altLang="ja-JP" sz="1400" dirty="0"/>
              <a:t>18 </a:t>
            </a:r>
            <a:r>
              <a:rPr lang="ja-JP" altLang="en-US" sz="1400" dirty="0"/>
              <a:t>条（保健所との連絡） 等の規定にも留意すること。 </a:t>
            </a:r>
            <a:endParaRPr lang="en-US" altLang="ja-JP" sz="1400" dirty="0"/>
          </a:p>
          <a:p>
            <a:r>
              <a:rPr lang="ja-JP" altLang="en-US" sz="1400" dirty="0"/>
              <a:t>　○ 児童厚生施設 </a:t>
            </a:r>
            <a:endParaRPr lang="en-US" altLang="ja-JP" sz="1400" dirty="0"/>
          </a:p>
          <a:p>
            <a:r>
              <a:rPr lang="ja-JP" altLang="en-US" sz="1400" dirty="0"/>
              <a:t>　○ 児童養護施設 </a:t>
            </a:r>
            <a:endParaRPr lang="en-US" altLang="ja-JP" sz="1400" dirty="0"/>
          </a:p>
          <a:p>
            <a:r>
              <a:rPr lang="ja-JP" altLang="en-US" sz="1400" dirty="0"/>
              <a:t>　○ 児童心理治療施設 </a:t>
            </a:r>
            <a:endParaRPr lang="en-US" altLang="ja-JP" sz="1400" dirty="0"/>
          </a:p>
          <a:p>
            <a:r>
              <a:rPr lang="ja-JP" altLang="en-US" sz="1400" dirty="0"/>
              <a:t>　○ 児童自立支援施設 </a:t>
            </a:r>
            <a:endParaRPr lang="en-US" altLang="ja-JP" sz="1400" dirty="0"/>
          </a:p>
          <a:p>
            <a:r>
              <a:rPr lang="ja-JP" altLang="en-US" sz="1400" dirty="0"/>
              <a:t>　○ 児童家庭支援センター </a:t>
            </a:r>
            <a:endParaRPr lang="en-US" altLang="ja-JP" sz="1400" dirty="0"/>
          </a:p>
          <a:p>
            <a:r>
              <a:rPr lang="ja-JP" altLang="en-US" sz="1400" dirty="0"/>
              <a:t>　○ 児童相談所一時保護所 </a:t>
            </a:r>
            <a:endParaRPr lang="en-US" altLang="ja-JP" sz="1400" dirty="0"/>
          </a:p>
          <a:p>
            <a:r>
              <a:rPr lang="ja-JP" altLang="en-US" sz="1400" dirty="0"/>
              <a:t>　○ 婦人保護施設 </a:t>
            </a:r>
            <a:endParaRPr lang="en-US" altLang="ja-JP" sz="1400" dirty="0"/>
          </a:p>
          <a:p>
            <a:r>
              <a:rPr lang="ja-JP" altLang="en-US" sz="1400" dirty="0"/>
              <a:t>　○ 婦人相談所一時保護所 </a:t>
            </a:r>
            <a:endParaRPr lang="en-US" altLang="ja-JP" sz="1400" dirty="0"/>
          </a:p>
          <a:p>
            <a:r>
              <a:rPr lang="en-US" altLang="ja-JP" sz="1400" dirty="0"/>
              <a:t>【</a:t>
            </a:r>
            <a:r>
              <a:rPr lang="ja-JP" altLang="en-US" sz="1400" dirty="0"/>
              <a:t>障害関係施設</a:t>
            </a:r>
            <a:r>
              <a:rPr lang="en-US" altLang="ja-JP" sz="1400" dirty="0"/>
              <a:t>】 </a:t>
            </a:r>
          </a:p>
          <a:p>
            <a:r>
              <a:rPr lang="ja-JP" altLang="en-US" sz="1400" dirty="0"/>
              <a:t>　</a:t>
            </a:r>
            <a:r>
              <a:rPr lang="en-US" altLang="ja-JP" sz="1400" dirty="0"/>
              <a:t>○ </a:t>
            </a:r>
            <a:r>
              <a:rPr lang="ja-JP" altLang="en-US" sz="1400" dirty="0"/>
              <a:t>障害福祉サービス事業所</a:t>
            </a:r>
            <a:endParaRPr lang="en-US" altLang="ja-JP" sz="1400" dirty="0"/>
          </a:p>
          <a:p>
            <a:r>
              <a:rPr lang="ja-JP" altLang="en-US" sz="1400" dirty="0"/>
              <a:t>　　　（訪問系サービスのみを提供する事業所を除く） </a:t>
            </a:r>
            <a:endParaRPr lang="en-US" altLang="ja-JP" sz="1400" dirty="0"/>
          </a:p>
          <a:p>
            <a:r>
              <a:rPr lang="ja-JP" altLang="en-US" sz="1400" dirty="0"/>
              <a:t>　○ 障害者支援施設 </a:t>
            </a:r>
            <a:endParaRPr lang="en-US" altLang="ja-JP" sz="1400" dirty="0"/>
          </a:p>
          <a:p>
            <a:r>
              <a:rPr lang="ja-JP" altLang="en-US" sz="1400" dirty="0"/>
              <a:t>　○ 福祉ホーム </a:t>
            </a:r>
            <a:endParaRPr lang="en-US" altLang="ja-JP" sz="1400" dirty="0"/>
          </a:p>
          <a:p>
            <a:r>
              <a:rPr lang="ja-JP" altLang="en-US" sz="1400" dirty="0"/>
              <a:t>　○ 障害児入所施設 </a:t>
            </a:r>
            <a:endParaRPr lang="en-US" altLang="ja-JP" sz="1400" dirty="0"/>
          </a:p>
          <a:p>
            <a:r>
              <a:rPr lang="ja-JP" altLang="en-US" sz="1400" dirty="0"/>
              <a:t>　○ 児童発達支援センター </a:t>
            </a:r>
            <a:endParaRPr lang="en-US" altLang="ja-JP" sz="1400" dirty="0"/>
          </a:p>
          <a:p>
            <a:r>
              <a:rPr lang="ja-JP" altLang="en-US" sz="1400" dirty="0"/>
              <a:t>　○ 障害児通所支援事業所 </a:t>
            </a:r>
            <a:endParaRPr lang="en-US" altLang="ja-JP" sz="1400" dirty="0"/>
          </a:p>
          <a:p>
            <a:r>
              <a:rPr lang="ja-JP" altLang="en-US" sz="1400" dirty="0"/>
              <a:t>　○ 身体障害者社会参加支援施設 </a:t>
            </a:r>
            <a:endParaRPr lang="en-US" altLang="ja-JP" sz="1400" dirty="0"/>
          </a:p>
          <a:p>
            <a:r>
              <a:rPr lang="ja-JP" altLang="en-US" sz="1400" dirty="0"/>
              <a:t>　○ 地域活動支援センター </a:t>
            </a:r>
            <a:endParaRPr lang="en-US" altLang="ja-JP" sz="1400" dirty="0"/>
          </a:p>
          <a:p>
            <a:r>
              <a:rPr lang="ja-JP" altLang="en-US" sz="1400" dirty="0"/>
              <a:t>　○ 盲人ホーム</a:t>
            </a:r>
          </a:p>
        </p:txBody>
      </p:sp>
    </p:spTree>
    <p:extLst>
      <p:ext uri="{BB962C8B-B14F-4D97-AF65-F5344CB8AC3E}">
        <p14:creationId xmlns:p14="http://schemas.microsoft.com/office/powerpoint/2010/main" val="120470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14FDEC9-40CD-4CF5-887E-BD797F8114EC}"/>
              </a:ext>
            </a:extLst>
          </p:cNvPr>
          <p:cNvSpPr/>
          <p:nvPr/>
        </p:nvSpPr>
        <p:spPr>
          <a:xfrm>
            <a:off x="0" y="1"/>
            <a:ext cx="12192000" cy="5232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とちぎ感染症対応力強化プロジェクトについて</a:t>
            </a:r>
            <a:endParaRPr kumimoji="1" lang="en-US" altLang="ja-JP" sz="2400" b="1">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34C9011-811D-42FD-A007-796A29513280}"/>
              </a:ext>
            </a:extLst>
          </p:cNvPr>
          <p:cNvSpPr txBox="1"/>
          <p:nvPr/>
        </p:nvSpPr>
        <p:spPr>
          <a:xfrm>
            <a:off x="242067" y="648733"/>
            <a:ext cx="11696522" cy="1015663"/>
          </a:xfrm>
          <a:prstGeom prst="rect">
            <a:avLst/>
          </a:prstGeom>
          <a:noFill/>
        </p:spPr>
        <p:txBody>
          <a:bodyPr wrap="square">
            <a:spAutoFit/>
          </a:bodyP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　新型コロナウイルス感染症の感染拡大に伴い、高齢者施設等において集団発生が多く発生したことを踏まえ、新興感染症等発生時においても対応できるよう、平時から</a:t>
            </a:r>
            <a:r>
              <a:rPr kumimoji="1" lang="ja-JP" altLang="en-US" sz="2000" u="sng" dirty="0">
                <a:solidFill>
                  <a:srgbClr val="FF0000"/>
                </a:solidFill>
                <a:latin typeface="BIZ UDPゴシック" panose="020B0400000000000000" pitchFamily="50" charset="-128"/>
                <a:ea typeface="BIZ UDPゴシック" panose="020B0400000000000000" pitchFamily="50" charset="-128"/>
              </a:rPr>
              <a:t>各施設に感染対策の中心となる人材を配置</a:t>
            </a:r>
            <a:r>
              <a:rPr kumimoji="1" lang="ja-JP" altLang="en-US" sz="2000" dirty="0">
                <a:solidFill>
                  <a:schemeClr val="tx1"/>
                </a:solidFill>
                <a:latin typeface="BIZ UDPゴシック" panose="020B0400000000000000" pitchFamily="50" charset="-128"/>
                <a:ea typeface="BIZ UDPゴシック" panose="020B0400000000000000" pitchFamily="50" charset="-128"/>
              </a:rPr>
              <a:t>するとともに、</a:t>
            </a:r>
            <a:r>
              <a:rPr kumimoji="1" lang="ja-JP" altLang="en-US" sz="2000" u="sng" dirty="0">
                <a:solidFill>
                  <a:srgbClr val="FF0000"/>
                </a:solidFill>
                <a:latin typeface="BIZ UDPゴシック" panose="020B0400000000000000" pitchFamily="50" charset="-128"/>
                <a:ea typeface="BIZ UDPゴシック" panose="020B0400000000000000" pitchFamily="50" charset="-128"/>
              </a:rPr>
              <a:t>施設支援可能な専門家を確保</a:t>
            </a:r>
            <a:r>
              <a:rPr kumimoji="1" lang="ja-JP" altLang="en-US" sz="2000" dirty="0">
                <a:solidFill>
                  <a:schemeClr val="tx1"/>
                </a:solidFill>
                <a:latin typeface="BIZ UDPゴシック" panose="020B0400000000000000" pitchFamily="50" charset="-128"/>
                <a:ea typeface="BIZ UDPゴシック" panose="020B0400000000000000" pitchFamily="50" charset="-128"/>
              </a:rPr>
              <a:t>することで、県内の感染症対応力の強化を図る。</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762950BE-EDCA-4985-A48E-B3B69D2C38EF}"/>
              </a:ext>
            </a:extLst>
          </p:cNvPr>
          <p:cNvSpPr/>
          <p:nvPr/>
        </p:nvSpPr>
        <p:spPr>
          <a:xfrm>
            <a:off x="242065" y="1873782"/>
            <a:ext cx="11696521" cy="355972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t"/>
          <a:lstStyle/>
          <a:p>
            <a:r>
              <a:rPr kumimoji="1" lang="ja-JP" altLang="en-US" sz="2000" b="1" dirty="0">
                <a:solidFill>
                  <a:schemeClr val="tx1"/>
                </a:solidFill>
                <a:latin typeface="BIZ UDPゴシック" panose="020B0400000000000000" pitchFamily="50" charset="-128"/>
                <a:ea typeface="BIZ UDPゴシック"/>
              </a:rPr>
              <a:t>１　高齢者施設等における感染対策コーディネーターの養成・配置</a:t>
            </a:r>
            <a:r>
              <a:rPr kumimoji="1" lang="ja-JP" altLang="en-US" sz="2000" dirty="0">
                <a:solidFill>
                  <a:schemeClr val="tx1"/>
                </a:solidFill>
                <a:latin typeface="BIZ UDPゴシック" panose="020B0400000000000000" pitchFamily="50" charset="-128"/>
                <a:ea typeface="BIZ UDPゴシック"/>
              </a:rPr>
              <a:t>　</a:t>
            </a:r>
            <a:endParaRPr kumimoji="1" lang="en-US" altLang="ja-JP" sz="2000" dirty="0">
              <a:solidFill>
                <a:schemeClr val="tx1"/>
              </a:solidFill>
              <a:latin typeface="BIZ UDPゴシック" panose="020B0400000000000000" pitchFamily="50" charset="-128"/>
              <a:ea typeface="BIZ UDPゴシック"/>
            </a:endParaRPr>
          </a:p>
          <a:p>
            <a:r>
              <a:rPr kumimoji="1" lang="ja-JP" altLang="en-US" dirty="0">
                <a:solidFill>
                  <a:schemeClr val="tx1"/>
                </a:solidFill>
                <a:latin typeface="BIZ UDPゴシック" panose="020B0400000000000000" pitchFamily="50" charset="-128"/>
                <a:ea typeface="BIZ UDPゴシック"/>
              </a:rPr>
              <a:t>　　　</a:t>
            </a:r>
            <a:r>
              <a:rPr kumimoji="1" lang="ja-JP" altLang="en-US" dirty="0">
                <a:solidFill>
                  <a:schemeClr val="tx1"/>
                </a:solidFill>
                <a:latin typeface="BIZ UDPゴシック" panose="020B0400000000000000" pitchFamily="50" charset="-128"/>
                <a:ea typeface="BIZ UDPゴシック" panose="020B0400000000000000" pitchFamily="50" charset="-128"/>
              </a:rPr>
              <a:t>感染対策の中心となる人材</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感染対策コーディネーター</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を研修により養成し、</a:t>
            </a:r>
            <a:r>
              <a:rPr kumimoji="1" lang="ja-JP" altLang="en-US" u="sng" dirty="0">
                <a:solidFill>
                  <a:schemeClr val="tx1"/>
                </a:solidFill>
                <a:latin typeface="BIZ UDPゴシック" panose="020B0400000000000000" pitchFamily="50" charset="-128"/>
                <a:ea typeface="BIZ UDPゴシック"/>
              </a:rPr>
              <a:t>各施設に</a:t>
            </a:r>
            <a:r>
              <a:rPr kumimoji="1" lang="en-US" altLang="ja-JP" u="sng" dirty="0">
                <a:solidFill>
                  <a:schemeClr val="tx1"/>
                </a:solidFill>
                <a:latin typeface="BIZ UDPゴシック" panose="020B0400000000000000" pitchFamily="50" charset="-128"/>
                <a:ea typeface="BIZ UDPゴシック"/>
              </a:rPr>
              <a:t>1</a:t>
            </a:r>
            <a:r>
              <a:rPr kumimoji="1" lang="ja-JP" altLang="en-US" u="sng" dirty="0">
                <a:solidFill>
                  <a:schemeClr val="tx1"/>
                </a:solidFill>
                <a:latin typeface="BIZ UDPゴシック" panose="020B0400000000000000" pitchFamily="50" charset="-128"/>
                <a:ea typeface="BIZ UDPゴシック"/>
              </a:rPr>
              <a:t>名以上を配置</a:t>
            </a:r>
            <a:endParaRPr lang="en-US" altLang="ja-JP" u="sng" dirty="0">
              <a:solidFill>
                <a:schemeClr val="tx1"/>
              </a:solidFill>
              <a:latin typeface="BIZ UDPゴシック" panose="020B0400000000000000" pitchFamily="50" charset="-128"/>
              <a:ea typeface="BIZ UDPゴシック"/>
            </a:endParaRPr>
          </a:p>
          <a:p>
            <a:r>
              <a:rPr kumimoji="1" lang="ja-JP" altLang="en-US" dirty="0">
                <a:solidFill>
                  <a:schemeClr val="tx1"/>
                </a:solidFill>
                <a:latin typeface="BIZ UDPゴシック" panose="020B0400000000000000" pitchFamily="50" charset="-128"/>
                <a:ea typeface="BIZ UDPゴシック"/>
              </a:rPr>
              <a:t>　　　　</a:t>
            </a:r>
            <a:r>
              <a:rPr kumimoji="1" lang="en-US" altLang="ja-JP" dirty="0">
                <a:solidFill>
                  <a:schemeClr val="tx1"/>
                </a:solidFill>
                <a:latin typeface="BIZ UDPゴシック" panose="020B0400000000000000" pitchFamily="50" charset="-128"/>
                <a:ea typeface="BIZ UDPゴシック"/>
              </a:rPr>
              <a:t>【</a:t>
            </a:r>
            <a:r>
              <a:rPr kumimoji="1" lang="ja-JP" altLang="en-US" dirty="0">
                <a:solidFill>
                  <a:schemeClr val="tx1"/>
                </a:solidFill>
                <a:latin typeface="BIZ UDPゴシック" panose="020B0400000000000000" pitchFamily="50" charset="-128"/>
                <a:ea typeface="BIZ UDPゴシック"/>
              </a:rPr>
              <a:t>役割</a:t>
            </a:r>
            <a:r>
              <a:rPr kumimoji="1" lang="en-US" altLang="ja-JP" dirty="0">
                <a:solidFill>
                  <a:schemeClr val="tx1"/>
                </a:solidFill>
                <a:latin typeface="BIZ UDPゴシック" panose="020B0400000000000000" pitchFamily="50" charset="-128"/>
                <a:ea typeface="BIZ UDPゴシック"/>
              </a:rPr>
              <a:t>】</a:t>
            </a:r>
          </a:p>
          <a:p>
            <a:r>
              <a:rPr kumimoji="1" lang="ja-JP" altLang="en-US" dirty="0">
                <a:solidFill>
                  <a:schemeClr val="tx1"/>
                </a:solidFill>
                <a:latin typeface="BIZ UDPゴシック" panose="020B0400000000000000" pitchFamily="50" charset="-128"/>
                <a:ea typeface="BIZ UDPゴシック"/>
              </a:rPr>
              <a:t>　  　　　・</a:t>
            </a:r>
            <a:r>
              <a:rPr lang="ja-JP" altLang="en-US" dirty="0">
                <a:solidFill>
                  <a:schemeClr val="tx1"/>
                </a:solidFill>
                <a:latin typeface="BIZ UDPゴシック" panose="020B0400000000000000" pitchFamily="50" charset="-128"/>
                <a:ea typeface="BIZ UDPゴシック"/>
              </a:rPr>
              <a:t>平時から</a:t>
            </a:r>
            <a:r>
              <a:rPr kumimoji="1" lang="ja-JP" altLang="en-US" dirty="0">
                <a:solidFill>
                  <a:schemeClr val="tx1"/>
                </a:solidFill>
                <a:latin typeface="BIZ UDPゴシック" panose="020B0400000000000000" pitchFamily="50" charset="-128"/>
                <a:ea typeface="BIZ UDPゴシック"/>
              </a:rPr>
              <a:t>自施設の感染対策の推進や、研修・訓練等の実施</a:t>
            </a:r>
            <a:endParaRPr kumimoji="1" lang="en-US" altLang="ja-JP" dirty="0">
              <a:solidFill>
                <a:schemeClr val="tx1"/>
              </a:solidFill>
              <a:latin typeface="BIZ UDPゴシック" panose="020B0400000000000000" pitchFamily="50" charset="-128"/>
              <a:ea typeface="BIZ UDPゴシック"/>
            </a:endParaRPr>
          </a:p>
          <a:p>
            <a:r>
              <a:rPr kumimoji="1" lang="ja-JP" altLang="en-US" dirty="0">
                <a:solidFill>
                  <a:schemeClr val="tx1"/>
                </a:solidFill>
                <a:latin typeface="BIZ UDPゴシック" panose="020B0400000000000000" pitchFamily="50" charset="-128"/>
                <a:ea typeface="BIZ UDPゴシック"/>
              </a:rPr>
              <a:t>　　　　　・感染症発生時における嘱託医や協力医療機関、保健所等と連携、及び適切な感染対策を実施　</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sz="2000" b="1" dirty="0">
                <a:solidFill>
                  <a:schemeClr val="tx1"/>
                </a:solidFill>
                <a:latin typeface="BIZ UDPゴシック" panose="020B0400000000000000" pitchFamily="50" charset="-128"/>
                <a:ea typeface="BIZ UDPゴシック" panose="020B0400000000000000" pitchFamily="50" charset="-128"/>
              </a:rPr>
              <a:t>２　地域アドバイザーの選定</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　　　医師、薬剤師、看護師等感染制御の専門家（地域アドバイザー）を</a:t>
            </a:r>
            <a:r>
              <a:rPr kumimoji="1" lang="ja-JP" altLang="en-US" u="sng" dirty="0">
                <a:solidFill>
                  <a:schemeClr val="tx1"/>
                </a:solidFill>
                <a:latin typeface="BIZ UDPゴシック" panose="020B0400000000000000" pitchFamily="50" charset="-128"/>
                <a:ea typeface="BIZ UDPゴシック" panose="020B0400000000000000" pitchFamily="50" charset="-128"/>
              </a:rPr>
              <a:t>保健所圏域毎に複数名選定</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役割</a:t>
            </a:r>
            <a:r>
              <a:rPr kumimoji="1" lang="en-US" altLang="ja-JP" dirty="0">
                <a:solidFill>
                  <a:schemeClr val="tx1"/>
                </a:solidFill>
                <a:latin typeface="BIZ UDPゴシック" panose="020B0400000000000000" pitchFamily="50" charset="-128"/>
                <a:ea typeface="BIZ UDPゴシック" panose="020B0400000000000000" pitchFamily="50" charset="-128"/>
              </a:rPr>
              <a:t>】</a:t>
            </a:r>
          </a:p>
          <a:p>
            <a:r>
              <a:rPr kumimoji="1" lang="ja-JP" altLang="en-US" dirty="0">
                <a:solidFill>
                  <a:schemeClr val="tx1"/>
                </a:solidFill>
                <a:latin typeface="BIZ UDPゴシック" panose="020B0400000000000000" pitchFamily="50" charset="-128"/>
                <a:ea typeface="BIZ UDPゴシック" panose="020B0400000000000000" pitchFamily="50" charset="-128"/>
              </a:rPr>
              <a:t>　　　　　・平時から保健所を通じた施設等への感染対策の支援</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　　　　  ・保健所開催の会議等による情報共有、研修・訓練への協力等による連携</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　　　　　・保健所の依頼に基づく、感染症発生時等における施設への感染対策の支援・指導</a:t>
            </a:r>
          </a:p>
          <a:p>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59F46A40-52F1-685F-500F-BA123A1DDD9E}"/>
              </a:ext>
            </a:extLst>
          </p:cNvPr>
          <p:cNvSpPr/>
          <p:nvPr/>
        </p:nvSpPr>
        <p:spPr>
          <a:xfrm>
            <a:off x="247636" y="5748653"/>
            <a:ext cx="11778949" cy="7638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accent6"/>
                </a:solidFill>
                <a:latin typeface="BIZ UDPゴシック" panose="020B0400000000000000" pitchFamily="50" charset="-128"/>
                <a:ea typeface="BIZ UDPゴシック"/>
              </a:rPr>
              <a:t>高齢者施設等における感染症対応力強化</a:t>
            </a:r>
            <a:endParaRPr kumimoji="1" lang="en-US" altLang="ja-JP" sz="2400" dirty="0">
              <a:solidFill>
                <a:schemeClr val="accent6"/>
              </a:solidFill>
              <a:latin typeface="BIZ UDPゴシック" panose="020B0400000000000000" pitchFamily="50" charset="-128"/>
              <a:ea typeface="BIZ UDPゴシック"/>
            </a:endParaRPr>
          </a:p>
        </p:txBody>
      </p:sp>
      <p:sp>
        <p:nvSpPr>
          <p:cNvPr id="17" name="テキスト ボックス 16">
            <a:extLst>
              <a:ext uri="{FF2B5EF4-FFF2-40B4-BE49-F238E27FC236}">
                <a16:creationId xmlns:a16="http://schemas.microsoft.com/office/drawing/2014/main" id="{BD63DAFB-CE74-1F80-8F0B-F28F44BCB81B}"/>
              </a:ext>
            </a:extLst>
          </p:cNvPr>
          <p:cNvSpPr txBox="1"/>
          <p:nvPr/>
        </p:nvSpPr>
        <p:spPr>
          <a:xfrm>
            <a:off x="10258697" y="-5348"/>
            <a:ext cx="1933303" cy="523220"/>
          </a:xfrm>
          <a:prstGeom prst="rect">
            <a:avLst/>
          </a:prstGeom>
          <a:solidFill>
            <a:schemeClr val="accent6"/>
          </a:solidFill>
        </p:spPr>
        <p:txBody>
          <a:bodyPr wrap="square" rtlCol="0">
            <a:spAutoFit/>
          </a:bodyPr>
          <a:lstStyle/>
          <a:p>
            <a:r>
              <a:rPr kumimoji="1" lang="ja-JP" altLang="en-US"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令和７年</a:t>
            </a:r>
            <a:endParaRPr kumimoji="1" lang="en-US" altLang="ja-JP"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栃木県感染症対策課</a:t>
            </a:r>
          </a:p>
        </p:txBody>
      </p:sp>
      <p:sp>
        <p:nvSpPr>
          <p:cNvPr id="18" name="二等辺三角形 17">
            <a:extLst>
              <a:ext uri="{FF2B5EF4-FFF2-40B4-BE49-F238E27FC236}">
                <a16:creationId xmlns:a16="http://schemas.microsoft.com/office/drawing/2014/main" id="{570892FA-6BE9-3476-23EC-449846E5027F}"/>
              </a:ext>
            </a:extLst>
          </p:cNvPr>
          <p:cNvSpPr/>
          <p:nvPr/>
        </p:nvSpPr>
        <p:spPr>
          <a:xfrm rot="10800000">
            <a:off x="5062713" y="5433504"/>
            <a:ext cx="2055223" cy="315149"/>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67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BECEBF1F-10C0-4427-9AD8-E0128488138C}"/>
              </a:ext>
            </a:extLst>
          </p:cNvPr>
          <p:cNvSpPr/>
          <p:nvPr/>
        </p:nvSpPr>
        <p:spPr>
          <a:xfrm>
            <a:off x="894" y="0"/>
            <a:ext cx="12192000" cy="5284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とちぎ感染症対応力強化プロジェクト　事業内容</a:t>
            </a:r>
            <a:endParaRPr kumimoji="1" lang="en-US" altLang="ja-JP"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36" name="テキスト ボックス 135">
            <a:extLst>
              <a:ext uri="{FF2B5EF4-FFF2-40B4-BE49-F238E27FC236}">
                <a16:creationId xmlns:a16="http://schemas.microsoft.com/office/drawing/2014/main" id="{3176CBFD-B5E2-4A0B-B276-F2204D8C73B5}"/>
              </a:ext>
            </a:extLst>
          </p:cNvPr>
          <p:cNvSpPr txBox="1"/>
          <p:nvPr/>
        </p:nvSpPr>
        <p:spPr>
          <a:xfrm>
            <a:off x="7138551" y="1018789"/>
            <a:ext cx="987261" cy="292388"/>
          </a:xfrm>
          <a:prstGeom prst="rect">
            <a:avLst/>
          </a:prstGeom>
          <a:noFill/>
        </p:spPr>
        <p:txBody>
          <a:bodyPr wrap="square" rtlCol="0">
            <a:spAutoFit/>
          </a:bodyPr>
          <a:lstStyle/>
          <a:p>
            <a:r>
              <a:rPr kumimoji="1" lang="ja-JP" altLang="en-US" sz="1300" dirty="0">
                <a:latin typeface="BIZ UDPゴシック" panose="020B0400000000000000" pitchFamily="50" charset="-128"/>
                <a:ea typeface="BIZ UDPゴシック" panose="020B0400000000000000" pitchFamily="50" charset="-128"/>
              </a:rPr>
              <a:t>助言・指導</a:t>
            </a:r>
          </a:p>
        </p:txBody>
      </p:sp>
      <p:sp>
        <p:nvSpPr>
          <p:cNvPr id="138" name="テキスト ボックス 137">
            <a:extLst>
              <a:ext uri="{FF2B5EF4-FFF2-40B4-BE49-F238E27FC236}">
                <a16:creationId xmlns:a16="http://schemas.microsoft.com/office/drawing/2014/main" id="{09632901-E189-4975-8C82-505EEB851F15}"/>
              </a:ext>
            </a:extLst>
          </p:cNvPr>
          <p:cNvSpPr txBox="1"/>
          <p:nvPr/>
        </p:nvSpPr>
        <p:spPr>
          <a:xfrm>
            <a:off x="7193608" y="2229121"/>
            <a:ext cx="879660" cy="677108"/>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相談</a:t>
            </a:r>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管轄</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保健所へ</a:t>
            </a:r>
            <a:r>
              <a:rPr kumimoji="1" lang="en-US" altLang="ja-JP"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8" name="矢印: 下 27">
            <a:extLst>
              <a:ext uri="{FF2B5EF4-FFF2-40B4-BE49-F238E27FC236}">
                <a16:creationId xmlns:a16="http://schemas.microsoft.com/office/drawing/2014/main" id="{F0C20332-DDF6-47B5-8C9E-A04B290AE7CC}"/>
              </a:ext>
            </a:extLst>
          </p:cNvPr>
          <p:cNvSpPr/>
          <p:nvPr/>
        </p:nvSpPr>
        <p:spPr>
          <a:xfrm rot="16200000">
            <a:off x="7394663" y="1639438"/>
            <a:ext cx="468615" cy="73029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矢印: 下 138">
            <a:extLst>
              <a:ext uri="{FF2B5EF4-FFF2-40B4-BE49-F238E27FC236}">
                <a16:creationId xmlns:a16="http://schemas.microsoft.com/office/drawing/2014/main" id="{75721987-7F1B-4F82-BE29-6F24E9DB5F8C}"/>
              </a:ext>
            </a:extLst>
          </p:cNvPr>
          <p:cNvSpPr/>
          <p:nvPr/>
        </p:nvSpPr>
        <p:spPr>
          <a:xfrm rot="5406209">
            <a:off x="7330016" y="1181646"/>
            <a:ext cx="482174" cy="729886"/>
          </a:xfrm>
          <a:prstGeom prst="downArrow">
            <a:avLst/>
          </a:prstGeom>
          <a:solidFill>
            <a:schemeClr val="accent6">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ローチャート: 抜出し 65">
            <a:extLst>
              <a:ext uri="{FF2B5EF4-FFF2-40B4-BE49-F238E27FC236}">
                <a16:creationId xmlns:a16="http://schemas.microsoft.com/office/drawing/2014/main" id="{0E2BF4D5-1450-4A34-AF8D-E5A1E9AE6513}"/>
              </a:ext>
            </a:extLst>
          </p:cNvPr>
          <p:cNvSpPr/>
          <p:nvPr/>
        </p:nvSpPr>
        <p:spPr>
          <a:xfrm rot="5400000">
            <a:off x="6453261" y="5671890"/>
            <a:ext cx="1664156" cy="373062"/>
          </a:xfrm>
          <a:prstGeom prst="flowChartExtra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1CFEB4E-D26A-B083-06ED-D3C3084D6CF8}"/>
              </a:ext>
            </a:extLst>
          </p:cNvPr>
          <p:cNvSpPr/>
          <p:nvPr/>
        </p:nvSpPr>
        <p:spPr>
          <a:xfrm>
            <a:off x="9333899" y="1245712"/>
            <a:ext cx="2625265" cy="1420421"/>
          </a:xfrm>
          <a:prstGeom prst="roundRect">
            <a:avLst>
              <a:gd name="adj" fmla="val 0"/>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・感染症に関する相談支援</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一般、施設）</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・感染症発生時対応</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・管内の関係機関と発生時訓練</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・感染症に強い地域づくり</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・医療機関との連携</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7AC0DD77-F676-98E3-1961-E696C2BC9AC9}"/>
              </a:ext>
            </a:extLst>
          </p:cNvPr>
          <p:cNvSpPr/>
          <p:nvPr/>
        </p:nvSpPr>
        <p:spPr>
          <a:xfrm>
            <a:off x="8105325" y="5441793"/>
            <a:ext cx="1426022" cy="804898"/>
          </a:xfrm>
          <a:prstGeom prst="round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・保健所圏域毎に</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dirty="0">
                <a:solidFill>
                  <a:schemeClr val="tx1"/>
                </a:solidFill>
                <a:latin typeface="BIZ UDPゴシック" panose="020B0400000000000000" pitchFamily="50" charset="-128"/>
                <a:ea typeface="BIZ UDPゴシック" panose="020B0400000000000000" pitchFamily="50" charset="-128"/>
              </a:rPr>
              <a:t>　複数名配置</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dirty="0">
                <a:solidFill>
                  <a:schemeClr val="tx1"/>
                </a:solidFill>
                <a:latin typeface="BIZ UDPゴシック" panose="020B0400000000000000" pitchFamily="50" charset="-128"/>
                <a:ea typeface="BIZ UDPゴシック" panose="020B0400000000000000" pitchFamily="50" charset="-128"/>
              </a:rPr>
              <a:t>・感染管理に関する</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dirty="0">
                <a:solidFill>
                  <a:schemeClr val="tx1"/>
                </a:solidFill>
                <a:latin typeface="BIZ UDPゴシック" panose="020B0400000000000000" pitchFamily="50" charset="-128"/>
                <a:ea typeface="BIZ UDPゴシック" panose="020B0400000000000000" pitchFamily="50" charset="-128"/>
              </a:rPr>
              <a:t>　専門的相談</a:t>
            </a:r>
          </a:p>
        </p:txBody>
      </p:sp>
      <p:sp>
        <p:nvSpPr>
          <p:cNvPr id="13" name="矢印: 左右 12">
            <a:extLst>
              <a:ext uri="{FF2B5EF4-FFF2-40B4-BE49-F238E27FC236}">
                <a16:creationId xmlns:a16="http://schemas.microsoft.com/office/drawing/2014/main" id="{30DBDACD-9B7E-BC45-B043-8B2E75918285}"/>
              </a:ext>
            </a:extLst>
          </p:cNvPr>
          <p:cNvSpPr/>
          <p:nvPr/>
        </p:nvSpPr>
        <p:spPr>
          <a:xfrm rot="5400000">
            <a:off x="9829671" y="3005099"/>
            <a:ext cx="784269" cy="523750"/>
          </a:xfrm>
          <a:prstGeom prst="lef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8C55D174-BAA3-AD9A-72A9-137FD98998EC}"/>
              </a:ext>
            </a:extLst>
          </p:cNvPr>
          <p:cNvPicPr>
            <a:picLocks noChangeAspect="1"/>
          </p:cNvPicPr>
          <p:nvPr/>
        </p:nvPicPr>
        <p:blipFill>
          <a:blip r:embed="rId3"/>
          <a:stretch>
            <a:fillRect/>
          </a:stretch>
        </p:blipFill>
        <p:spPr>
          <a:xfrm>
            <a:off x="8295472" y="1439310"/>
            <a:ext cx="965578" cy="965578"/>
          </a:xfrm>
          <a:prstGeom prst="rect">
            <a:avLst/>
          </a:prstGeom>
        </p:spPr>
      </p:pic>
      <p:sp>
        <p:nvSpPr>
          <p:cNvPr id="25" name="テキスト ボックス 24">
            <a:extLst>
              <a:ext uri="{FF2B5EF4-FFF2-40B4-BE49-F238E27FC236}">
                <a16:creationId xmlns:a16="http://schemas.microsoft.com/office/drawing/2014/main" id="{81AD3DD3-C532-DF97-78D0-AB8ABB37DE7E}"/>
              </a:ext>
            </a:extLst>
          </p:cNvPr>
          <p:cNvSpPr txBox="1"/>
          <p:nvPr/>
        </p:nvSpPr>
        <p:spPr>
          <a:xfrm>
            <a:off x="8295472" y="6226986"/>
            <a:ext cx="3058549" cy="369332"/>
          </a:xfrm>
          <a:prstGeom prst="rect">
            <a:avLst/>
          </a:prstGeom>
          <a:noFill/>
        </p:spPr>
        <p:txBody>
          <a:bodyPr wrap="square" rtlCol="0">
            <a:spAutoFit/>
          </a:bodyP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地域アドバイザーは医療機関から推薦された専門職員</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医師、薬剤師、看護師等</a:t>
            </a:r>
            <a:r>
              <a:rPr kumimoji="1"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9D4CC3E5-8316-4413-3CA6-BB60F14ABDC6}"/>
              </a:ext>
            </a:extLst>
          </p:cNvPr>
          <p:cNvSpPr/>
          <p:nvPr/>
        </p:nvSpPr>
        <p:spPr>
          <a:xfrm>
            <a:off x="10526137" y="2877447"/>
            <a:ext cx="1370915" cy="715089"/>
          </a:xfrm>
          <a:prstGeom prst="roundRect">
            <a:avLst/>
          </a:prstGeom>
          <a:noFill/>
        </p:spPr>
        <p:txBody>
          <a:bodyPr wrap="square" rtlCol="0">
            <a:spAutoFit/>
          </a:bodyPr>
          <a:lstStyle/>
          <a:p>
            <a:r>
              <a:rPr lang="ja-JP" altLang="en-US" dirty="0">
                <a:solidFill>
                  <a:schemeClr val="tx1"/>
                </a:solidFill>
                <a:latin typeface="BIZ UDPゴシック" panose="020B0400000000000000" pitchFamily="50" charset="-128"/>
                <a:ea typeface="BIZ UDPゴシック" panose="020B0400000000000000" pitchFamily="50" charset="-128"/>
              </a:rPr>
              <a:t>連携体制の構築</a:t>
            </a:r>
          </a:p>
        </p:txBody>
      </p:sp>
      <p:sp>
        <p:nvSpPr>
          <p:cNvPr id="34" name="正方形/長方形 33">
            <a:extLst>
              <a:ext uri="{FF2B5EF4-FFF2-40B4-BE49-F238E27FC236}">
                <a16:creationId xmlns:a16="http://schemas.microsoft.com/office/drawing/2014/main" id="{529E8B53-748F-1603-2F94-3C3FF31232B2}"/>
              </a:ext>
            </a:extLst>
          </p:cNvPr>
          <p:cNvSpPr/>
          <p:nvPr/>
        </p:nvSpPr>
        <p:spPr>
          <a:xfrm>
            <a:off x="9333898" y="4301067"/>
            <a:ext cx="2645497" cy="1885330"/>
          </a:xfrm>
          <a:prstGeom prst="rect">
            <a:avLst/>
          </a:prstGeom>
          <a:noFill/>
          <a:ln w="3492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地域アドバイザーの主な役割</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400" dirty="0">
                <a:solidFill>
                  <a:schemeClr val="tx1"/>
                </a:solidFill>
                <a:latin typeface="BIZ UDPゴシック" panose="020B0400000000000000" pitchFamily="50" charset="-128"/>
                <a:ea typeface="BIZ UDPゴシック" panose="020B0400000000000000" pitchFamily="50" charset="-128"/>
              </a:rPr>
              <a:t>・平時から保健所を通じた施設</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等への感染対策の支援</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・保健所開催の会議等による</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情報共有、研修・訓練への</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協力等による連携</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・感染症発生時等における施設</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への感染対策の支援・指導</a:t>
            </a:r>
          </a:p>
        </p:txBody>
      </p:sp>
      <p:sp>
        <p:nvSpPr>
          <p:cNvPr id="5" name="四角形: 角を丸くする 4">
            <a:extLst>
              <a:ext uri="{FF2B5EF4-FFF2-40B4-BE49-F238E27FC236}">
                <a16:creationId xmlns:a16="http://schemas.microsoft.com/office/drawing/2014/main" id="{205A3676-900F-9DB1-A900-0023551DA254}"/>
              </a:ext>
            </a:extLst>
          </p:cNvPr>
          <p:cNvSpPr/>
          <p:nvPr/>
        </p:nvSpPr>
        <p:spPr>
          <a:xfrm>
            <a:off x="8096361" y="1046327"/>
            <a:ext cx="3972871" cy="1761016"/>
          </a:xfrm>
          <a:prstGeom prst="roundRect">
            <a:avLst>
              <a:gd name="adj" fmla="val 8031"/>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7FDBFAE8-FC70-883B-CD39-CE8483C83ADC}"/>
              </a:ext>
            </a:extLst>
          </p:cNvPr>
          <p:cNvSpPr/>
          <p:nvPr/>
        </p:nvSpPr>
        <p:spPr>
          <a:xfrm>
            <a:off x="8174482" y="832128"/>
            <a:ext cx="1297868" cy="351456"/>
          </a:xfrm>
          <a:prstGeom prst="round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保健所</a:t>
            </a:r>
            <a:endParaRPr kumimoji="1" lang="ja-JP" altLang="en-US" sz="1600" dirty="0"/>
          </a:p>
        </p:txBody>
      </p:sp>
      <p:sp>
        <p:nvSpPr>
          <p:cNvPr id="19" name="四角形: 角を丸くする 18">
            <a:extLst>
              <a:ext uri="{FF2B5EF4-FFF2-40B4-BE49-F238E27FC236}">
                <a16:creationId xmlns:a16="http://schemas.microsoft.com/office/drawing/2014/main" id="{AB24DDAF-B859-B46C-1EC7-E41ADBCFBF45}"/>
              </a:ext>
            </a:extLst>
          </p:cNvPr>
          <p:cNvSpPr/>
          <p:nvPr/>
        </p:nvSpPr>
        <p:spPr>
          <a:xfrm>
            <a:off x="8125812" y="4041718"/>
            <a:ext cx="3940954" cy="2617253"/>
          </a:xfrm>
          <a:prstGeom prst="roundRect">
            <a:avLst>
              <a:gd name="adj" fmla="val 8031"/>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626EC792-FE44-0877-88E8-B93EEED9712C}"/>
              </a:ext>
            </a:extLst>
          </p:cNvPr>
          <p:cNvSpPr/>
          <p:nvPr/>
        </p:nvSpPr>
        <p:spPr>
          <a:xfrm>
            <a:off x="8154496" y="3742162"/>
            <a:ext cx="3397426" cy="411813"/>
          </a:xfrm>
          <a:prstGeom prst="round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地域アドバイザー</a:t>
            </a:r>
          </a:p>
        </p:txBody>
      </p:sp>
      <p:sp>
        <p:nvSpPr>
          <p:cNvPr id="29" name="テキスト ボックス 28">
            <a:extLst>
              <a:ext uri="{FF2B5EF4-FFF2-40B4-BE49-F238E27FC236}">
                <a16:creationId xmlns:a16="http://schemas.microsoft.com/office/drawing/2014/main" id="{097989E3-226E-B5AB-F107-2A3B70CFA17F}"/>
              </a:ext>
            </a:extLst>
          </p:cNvPr>
          <p:cNvSpPr txBox="1"/>
          <p:nvPr/>
        </p:nvSpPr>
        <p:spPr>
          <a:xfrm>
            <a:off x="6974902" y="5511150"/>
            <a:ext cx="971494" cy="738664"/>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人材育成</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支援</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情報発信</a:t>
            </a:r>
          </a:p>
        </p:txBody>
      </p:sp>
      <p:sp>
        <p:nvSpPr>
          <p:cNvPr id="30" name="四角形: 角を丸くする 29">
            <a:extLst>
              <a:ext uri="{FF2B5EF4-FFF2-40B4-BE49-F238E27FC236}">
                <a16:creationId xmlns:a16="http://schemas.microsoft.com/office/drawing/2014/main" id="{54193637-B938-19F6-D005-F1867BB7CB26}"/>
              </a:ext>
            </a:extLst>
          </p:cNvPr>
          <p:cNvSpPr/>
          <p:nvPr/>
        </p:nvSpPr>
        <p:spPr>
          <a:xfrm>
            <a:off x="8026291" y="671603"/>
            <a:ext cx="4139563" cy="6090290"/>
          </a:xfrm>
          <a:prstGeom prst="roundRect">
            <a:avLst>
              <a:gd name="adj" fmla="val 5980"/>
            </a:avLst>
          </a:prstGeom>
          <a:no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26B57224-98E4-3638-14D1-7DDF8F0D679F}"/>
              </a:ext>
            </a:extLst>
          </p:cNvPr>
          <p:cNvGrpSpPr/>
          <p:nvPr/>
        </p:nvGrpSpPr>
        <p:grpSpPr>
          <a:xfrm>
            <a:off x="103209" y="4735798"/>
            <a:ext cx="6915704" cy="2009041"/>
            <a:chOff x="262246" y="4583957"/>
            <a:chExt cx="6915704" cy="2177936"/>
          </a:xfrm>
        </p:grpSpPr>
        <p:sp>
          <p:nvSpPr>
            <p:cNvPr id="132" name="フローチャート: 抜出し 131">
              <a:extLst>
                <a:ext uri="{FF2B5EF4-FFF2-40B4-BE49-F238E27FC236}">
                  <a16:creationId xmlns:a16="http://schemas.microsoft.com/office/drawing/2014/main" id="{70D15114-CCAC-48E6-B58E-A8C32ABC4F2F}"/>
                </a:ext>
              </a:extLst>
            </p:cNvPr>
            <p:cNvSpPr/>
            <p:nvPr/>
          </p:nvSpPr>
          <p:spPr>
            <a:xfrm>
              <a:off x="2883448" y="4583957"/>
              <a:ext cx="1664156" cy="322505"/>
            </a:xfrm>
            <a:prstGeom prst="flowChartExtra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四角形: 角を丸くする 94">
              <a:extLst>
                <a:ext uri="{FF2B5EF4-FFF2-40B4-BE49-F238E27FC236}">
                  <a16:creationId xmlns:a16="http://schemas.microsoft.com/office/drawing/2014/main" id="{FAACF1A6-9BBE-4A0B-AC6E-06B1232E3AB9}"/>
                </a:ext>
              </a:extLst>
            </p:cNvPr>
            <p:cNvSpPr/>
            <p:nvPr/>
          </p:nvSpPr>
          <p:spPr>
            <a:xfrm>
              <a:off x="262246" y="4990149"/>
              <a:ext cx="6915704" cy="1771744"/>
            </a:xfrm>
            <a:prstGeom prst="roundRect">
              <a:avLst>
                <a:gd name="adj" fmla="val 5725"/>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00">
                <a:solidFill>
                  <a:schemeClr val="tx1"/>
                </a:solidFill>
                <a:latin typeface="BIZ UDPゴシック" panose="020B0400000000000000" pitchFamily="50" charset="-128"/>
                <a:ea typeface="BIZ UDPゴシック" panose="020B0400000000000000" pitchFamily="50" charset="-128"/>
              </a:endParaRPr>
            </a:p>
          </p:txBody>
        </p:sp>
        <p:sp>
          <p:nvSpPr>
            <p:cNvPr id="145" name="四角形: 角を丸くする 144">
              <a:extLst>
                <a:ext uri="{FF2B5EF4-FFF2-40B4-BE49-F238E27FC236}">
                  <a16:creationId xmlns:a16="http://schemas.microsoft.com/office/drawing/2014/main" id="{01C44D86-9CD0-44BB-991C-3C1A66DA6748}"/>
                </a:ext>
              </a:extLst>
            </p:cNvPr>
            <p:cNvSpPr/>
            <p:nvPr/>
          </p:nvSpPr>
          <p:spPr>
            <a:xfrm>
              <a:off x="323541" y="4735640"/>
              <a:ext cx="2282948" cy="329903"/>
            </a:xfrm>
            <a:prstGeom prst="roundRect">
              <a:avLst/>
            </a:prstGeom>
            <a:solidFill>
              <a:schemeClr val="accent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60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プロジェクト事務局</a:t>
              </a:r>
            </a:p>
          </p:txBody>
        </p:sp>
        <p:sp>
          <p:nvSpPr>
            <p:cNvPr id="126" name="四角形: 角を丸くする 125">
              <a:extLst>
                <a:ext uri="{FF2B5EF4-FFF2-40B4-BE49-F238E27FC236}">
                  <a16:creationId xmlns:a16="http://schemas.microsoft.com/office/drawing/2014/main" id="{924D5CC2-0D2A-4D9C-AC68-EB8D70FC78CA}"/>
                </a:ext>
              </a:extLst>
            </p:cNvPr>
            <p:cNvSpPr/>
            <p:nvPr/>
          </p:nvSpPr>
          <p:spPr>
            <a:xfrm>
              <a:off x="3436919" y="5122905"/>
              <a:ext cx="3596917" cy="1568890"/>
            </a:xfrm>
            <a:prstGeom prst="roundRect">
              <a:avLst>
                <a:gd name="adj" fmla="val 9828"/>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情報発信</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400" dirty="0">
                  <a:solidFill>
                    <a:schemeClr val="tx1"/>
                  </a:solidFill>
                  <a:latin typeface="BIZ UDPゴシック" panose="020B0400000000000000" pitchFamily="50" charset="-128"/>
                  <a:ea typeface="BIZ UDPゴシック" panose="020B0400000000000000" pitchFamily="50" charset="-128"/>
                </a:rPr>
                <a:t>・感染症情報</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・施設で実施する研修等で活用できる資材</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・平時の感染対策、感染症発生時に活用</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できる資材　</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・コーディネーターの活動報告</a:t>
              </a:r>
            </a:p>
          </p:txBody>
        </p:sp>
        <p:sp>
          <p:nvSpPr>
            <p:cNvPr id="26" name="テキスト ボックス 25">
              <a:extLst>
                <a:ext uri="{FF2B5EF4-FFF2-40B4-BE49-F238E27FC236}">
                  <a16:creationId xmlns:a16="http://schemas.microsoft.com/office/drawing/2014/main" id="{BEA3886E-DEF9-EF67-4798-662A3B183927}"/>
                </a:ext>
              </a:extLst>
            </p:cNvPr>
            <p:cNvSpPr txBox="1"/>
            <p:nvPr/>
          </p:nvSpPr>
          <p:spPr>
            <a:xfrm>
              <a:off x="4561335" y="4594233"/>
              <a:ext cx="2502112" cy="338554"/>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人材育成・情報発信</a:t>
              </a:r>
            </a:p>
          </p:txBody>
        </p:sp>
        <p:sp>
          <p:nvSpPr>
            <p:cNvPr id="4" name="四角形: 角を丸くする 3">
              <a:extLst>
                <a:ext uri="{FF2B5EF4-FFF2-40B4-BE49-F238E27FC236}">
                  <a16:creationId xmlns:a16="http://schemas.microsoft.com/office/drawing/2014/main" id="{C8B74A91-4FE7-9137-5738-C5CE9543E29D}"/>
                </a:ext>
              </a:extLst>
            </p:cNvPr>
            <p:cNvSpPr/>
            <p:nvPr/>
          </p:nvSpPr>
          <p:spPr>
            <a:xfrm>
              <a:off x="362775" y="5122905"/>
              <a:ext cx="2955064" cy="1568888"/>
            </a:xfrm>
            <a:prstGeom prst="roundRect">
              <a:avLst>
                <a:gd name="adj" fmla="val 9828"/>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人材育成</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400" dirty="0">
                  <a:solidFill>
                    <a:schemeClr val="tx1"/>
                  </a:solidFill>
                  <a:latin typeface="BIZ UDPゴシック" panose="020B0400000000000000" pitchFamily="50" charset="-128"/>
                  <a:ea typeface="BIZ UDPゴシック" panose="020B0400000000000000" pitchFamily="50" charset="-128"/>
                </a:rPr>
                <a:t>・感染対策コーディネーター養成等</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・地域アドバイザーの支援</a:t>
              </a: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55" name="グループ化 54">
            <a:extLst>
              <a:ext uri="{FF2B5EF4-FFF2-40B4-BE49-F238E27FC236}">
                <a16:creationId xmlns:a16="http://schemas.microsoft.com/office/drawing/2014/main" id="{F5283B28-C01F-29C9-ED65-1FF73AF81094}"/>
              </a:ext>
            </a:extLst>
          </p:cNvPr>
          <p:cNvGrpSpPr/>
          <p:nvPr/>
        </p:nvGrpSpPr>
        <p:grpSpPr>
          <a:xfrm>
            <a:off x="101259" y="568264"/>
            <a:ext cx="7045859" cy="4150366"/>
            <a:chOff x="212605" y="566109"/>
            <a:chExt cx="7045859" cy="4150366"/>
          </a:xfrm>
        </p:grpSpPr>
        <p:sp>
          <p:nvSpPr>
            <p:cNvPr id="6" name="フローチャート: 抜出し 5">
              <a:extLst>
                <a:ext uri="{FF2B5EF4-FFF2-40B4-BE49-F238E27FC236}">
                  <a16:creationId xmlns:a16="http://schemas.microsoft.com/office/drawing/2014/main" id="{1DD96FC4-F019-465D-A508-28999ED8A028}"/>
                </a:ext>
              </a:extLst>
            </p:cNvPr>
            <p:cNvSpPr/>
            <p:nvPr/>
          </p:nvSpPr>
          <p:spPr>
            <a:xfrm rot="5400000">
              <a:off x="2532216" y="2703463"/>
              <a:ext cx="2577540" cy="207761"/>
            </a:xfrm>
            <a:prstGeom prst="flowChartExtra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66F43DC-68FF-4280-8761-734ED45CE420}"/>
                </a:ext>
              </a:extLst>
            </p:cNvPr>
            <p:cNvSpPr txBox="1"/>
            <p:nvPr/>
          </p:nvSpPr>
          <p:spPr>
            <a:xfrm>
              <a:off x="3914702" y="980981"/>
              <a:ext cx="2850986" cy="307777"/>
            </a:xfrm>
            <a:prstGeom prst="rect">
              <a:avLst/>
            </a:prstGeom>
            <a:solidFill>
              <a:schemeClr val="accent2">
                <a:lumMod val="40000"/>
                <a:lumOff val="60000"/>
              </a:scheme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２　活動報告会</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地域連携促進</a:t>
              </a:r>
              <a:r>
                <a:rPr kumimoji="1" lang="en-US" altLang="ja-JP" sz="1400" b="1" dirty="0">
                  <a:latin typeface="BIZ UDPゴシック" panose="020B0400000000000000" pitchFamily="50" charset="-128"/>
                  <a:ea typeface="BIZ UDPゴシック" panose="020B0400000000000000" pitchFamily="50" charset="-128"/>
                </a:rPr>
                <a:t>)</a:t>
              </a:r>
            </a:p>
          </p:txBody>
        </p:sp>
        <p:sp>
          <p:nvSpPr>
            <p:cNvPr id="22" name="テキスト ボックス 21">
              <a:extLst>
                <a:ext uri="{FF2B5EF4-FFF2-40B4-BE49-F238E27FC236}">
                  <a16:creationId xmlns:a16="http://schemas.microsoft.com/office/drawing/2014/main" id="{4023C015-5531-4C68-90B2-B57F0F13A8F1}"/>
                </a:ext>
              </a:extLst>
            </p:cNvPr>
            <p:cNvSpPr txBox="1"/>
            <p:nvPr/>
          </p:nvSpPr>
          <p:spPr>
            <a:xfrm>
              <a:off x="352297" y="980981"/>
              <a:ext cx="2827276" cy="307777"/>
            </a:xfrm>
            <a:prstGeom prst="rect">
              <a:avLst/>
            </a:prstGeom>
            <a:solidFill>
              <a:schemeClr val="accent2">
                <a:lumMod val="40000"/>
                <a:lumOff val="60000"/>
              </a:scheme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１　感染対策コーディネーター</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養成</a:t>
              </a:r>
            </a:p>
          </p:txBody>
        </p:sp>
        <p:sp>
          <p:nvSpPr>
            <p:cNvPr id="99" name="四角形: 角を丸くする 98">
              <a:extLst>
                <a:ext uri="{FF2B5EF4-FFF2-40B4-BE49-F238E27FC236}">
                  <a16:creationId xmlns:a16="http://schemas.microsoft.com/office/drawing/2014/main" id="{284D0F28-E6EA-499F-99D3-D7954B01C3F2}"/>
                </a:ext>
              </a:extLst>
            </p:cNvPr>
            <p:cNvSpPr/>
            <p:nvPr/>
          </p:nvSpPr>
          <p:spPr>
            <a:xfrm>
              <a:off x="212605" y="689131"/>
              <a:ext cx="7045859" cy="4027344"/>
            </a:xfrm>
            <a:prstGeom prst="roundRect">
              <a:avLst>
                <a:gd name="adj" fmla="val 3348"/>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20AC4E4A-4850-E0E6-A6B7-5D560C18E6B1}"/>
                </a:ext>
              </a:extLst>
            </p:cNvPr>
            <p:cNvSpPr/>
            <p:nvPr/>
          </p:nvSpPr>
          <p:spPr>
            <a:xfrm>
              <a:off x="323541" y="566109"/>
              <a:ext cx="2891173" cy="350664"/>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感染対策コーディネーター</a:t>
              </a:r>
              <a:endParaRPr kumimoji="1" lang="ja-JP" altLang="en-US" sz="1600" dirty="0"/>
            </a:p>
          </p:txBody>
        </p:sp>
        <p:sp>
          <p:nvSpPr>
            <p:cNvPr id="38" name="テキスト ボックス 37">
              <a:extLst>
                <a:ext uri="{FF2B5EF4-FFF2-40B4-BE49-F238E27FC236}">
                  <a16:creationId xmlns:a16="http://schemas.microsoft.com/office/drawing/2014/main" id="{67F3494F-9EE5-887D-107A-404AD45A5042}"/>
                </a:ext>
              </a:extLst>
            </p:cNvPr>
            <p:cNvSpPr txBox="1"/>
            <p:nvPr/>
          </p:nvSpPr>
          <p:spPr>
            <a:xfrm>
              <a:off x="3975025" y="3081104"/>
              <a:ext cx="3155234" cy="307777"/>
            </a:xfrm>
            <a:prstGeom prst="rect">
              <a:avLst/>
            </a:prstGeom>
            <a:solidFill>
              <a:schemeClr val="accent2">
                <a:lumMod val="40000"/>
                <a:lumOff val="60000"/>
              </a:scheme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３　フォローアップ研修</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スキルアップ</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980AE208-3B06-55FD-6D49-9BBFDAAAADC0}"/>
                </a:ext>
              </a:extLst>
            </p:cNvPr>
            <p:cNvSpPr txBox="1"/>
            <p:nvPr/>
          </p:nvSpPr>
          <p:spPr>
            <a:xfrm>
              <a:off x="3975025" y="3701539"/>
              <a:ext cx="3148373" cy="738664"/>
            </a:xfrm>
            <a:prstGeom prst="rect">
              <a:avLst/>
            </a:prstGeom>
            <a:noFill/>
            <a:ln w="25400">
              <a:solidFill>
                <a:schemeClr val="accent2">
                  <a:lumMod val="60000"/>
                  <a:lumOff val="40000"/>
                </a:schemeClr>
              </a:solidFill>
            </a:ln>
          </p:spPr>
          <p:txBody>
            <a:bodyPr wrap="square" rtlCol="0">
              <a:spAutoFit/>
            </a:bodyPr>
            <a:lstStyle/>
            <a:p>
              <a:pPr>
                <a:defRPr/>
              </a:pPr>
              <a:r>
                <a:rPr kumimoji="1" lang="ja-JP" altLang="en-US" sz="140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・感染症出現時における施設内の感染　</a:t>
              </a:r>
              <a:endParaRPr kumimoji="1" lang="en-US" altLang="ja-JP" sz="140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a:defRPr/>
              </a:pPr>
              <a:r>
                <a:rPr kumimoji="1" lang="ja-JP" altLang="en-US" sz="140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対策マネジメント方法の習得</a:t>
              </a:r>
              <a:endParaRPr kumimoji="1" lang="en-US" altLang="ja-JP" sz="140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・実際の状況を想定した実技演習</a:t>
              </a:r>
            </a:p>
          </p:txBody>
        </p:sp>
        <p:sp>
          <p:nvSpPr>
            <p:cNvPr id="51" name="四角形: 角を丸くする 50">
              <a:extLst>
                <a:ext uri="{FF2B5EF4-FFF2-40B4-BE49-F238E27FC236}">
                  <a16:creationId xmlns:a16="http://schemas.microsoft.com/office/drawing/2014/main" id="{9B19315A-4AAB-2F7A-1706-12570A652384}"/>
                </a:ext>
              </a:extLst>
            </p:cNvPr>
            <p:cNvSpPr/>
            <p:nvPr/>
          </p:nvSpPr>
          <p:spPr>
            <a:xfrm>
              <a:off x="5485807" y="3386488"/>
              <a:ext cx="1662584" cy="272620"/>
            </a:xfrm>
            <a:prstGeom prst="roundRect">
              <a:avLst>
                <a:gd name="adj" fmla="val 0"/>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a:latin typeface="BIZ UDPゴシック" panose="020B0400000000000000" pitchFamily="50" charset="-128"/>
                  <a:ea typeface="BIZ UDPゴシック" panose="020B0400000000000000" pitchFamily="50" charset="-128"/>
                </a:rPr>
                <a:t>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年度～開始</a:t>
              </a:r>
            </a:p>
          </p:txBody>
        </p:sp>
        <p:sp>
          <p:nvSpPr>
            <p:cNvPr id="10" name="テキスト ボックス 9">
              <a:extLst>
                <a:ext uri="{FF2B5EF4-FFF2-40B4-BE49-F238E27FC236}">
                  <a16:creationId xmlns:a16="http://schemas.microsoft.com/office/drawing/2014/main" id="{0A0B6215-60BB-7271-F1AF-44F198EB2F44}"/>
                </a:ext>
              </a:extLst>
            </p:cNvPr>
            <p:cNvSpPr txBox="1"/>
            <p:nvPr/>
          </p:nvSpPr>
          <p:spPr>
            <a:xfrm>
              <a:off x="553696" y="2873228"/>
              <a:ext cx="2753718" cy="1415772"/>
            </a:xfrm>
            <a:prstGeom prst="rect">
              <a:avLst/>
            </a:prstGeom>
            <a:noFill/>
            <a:ln w="25400">
              <a:solidFill>
                <a:schemeClr val="bg1"/>
              </a:solidFill>
            </a:ln>
          </p:spPr>
          <p:txBody>
            <a:bodyPr wrap="square" rtlCol="0">
              <a:spAutoFit/>
            </a:bodyPr>
            <a:lstStyle/>
            <a:p>
              <a:endParaRPr kumimoji="1" lang="en-US" altLang="ja-JP" sz="1600" b="1" u="sng"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・平時から自施設の感染対策</a:t>
              </a:r>
              <a:endParaRPr kumimoji="1"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研修・訓練等の実施</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・感染症発生時の関係機関</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と連携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・適切な感染対策の実施　</a:t>
              </a:r>
            </a:p>
          </p:txBody>
        </p:sp>
        <p:sp>
          <p:nvSpPr>
            <p:cNvPr id="65" name="吹き出し: 角を丸めた四角形 64">
              <a:extLst>
                <a:ext uri="{FF2B5EF4-FFF2-40B4-BE49-F238E27FC236}">
                  <a16:creationId xmlns:a16="http://schemas.microsoft.com/office/drawing/2014/main" id="{BCD58E7B-B766-4255-9522-A2E71C6028C5}"/>
                </a:ext>
              </a:extLst>
            </p:cNvPr>
            <p:cNvSpPr/>
            <p:nvPr/>
          </p:nvSpPr>
          <p:spPr>
            <a:xfrm>
              <a:off x="1328949" y="2191461"/>
              <a:ext cx="1155192" cy="306446"/>
            </a:xfrm>
            <a:prstGeom prst="wedgeRoundRectCallout">
              <a:avLst>
                <a:gd name="adj1" fmla="val 20223"/>
                <a:gd name="adj2" fmla="val -38446"/>
                <a:gd name="adj3" fmla="val 16667"/>
              </a:avLst>
            </a:prstGeom>
            <a:solidFill>
              <a:schemeClr val="bg1"/>
            </a:solidFill>
            <a:ln w="25400">
              <a:no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研修修了者</a:t>
              </a:r>
            </a:p>
          </p:txBody>
        </p:sp>
        <p:sp>
          <p:nvSpPr>
            <p:cNvPr id="3" name="四角形: 角を丸くする 2">
              <a:extLst>
                <a:ext uri="{FF2B5EF4-FFF2-40B4-BE49-F238E27FC236}">
                  <a16:creationId xmlns:a16="http://schemas.microsoft.com/office/drawing/2014/main" id="{E67A39AA-2EBA-49F6-B274-F3A563F5369B}"/>
                </a:ext>
              </a:extLst>
            </p:cNvPr>
            <p:cNvSpPr/>
            <p:nvPr/>
          </p:nvSpPr>
          <p:spPr>
            <a:xfrm>
              <a:off x="344181" y="1392513"/>
              <a:ext cx="3269913" cy="3206012"/>
            </a:xfrm>
            <a:prstGeom prst="roundRect">
              <a:avLst>
                <a:gd name="adj" fmla="val 8031"/>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四角形: 角を丸くする 82">
              <a:extLst>
                <a:ext uri="{FF2B5EF4-FFF2-40B4-BE49-F238E27FC236}">
                  <a16:creationId xmlns:a16="http://schemas.microsoft.com/office/drawing/2014/main" id="{2273DCCE-92CE-440F-B6FB-0AFA8A0647E5}"/>
                </a:ext>
              </a:extLst>
            </p:cNvPr>
            <p:cNvSpPr/>
            <p:nvPr/>
          </p:nvSpPr>
          <p:spPr>
            <a:xfrm>
              <a:off x="438379" y="1684437"/>
              <a:ext cx="2161174" cy="3179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u="sng" dirty="0">
                  <a:latin typeface="BIZ UDPゴシック" panose="020B0400000000000000" pitchFamily="50" charset="-128"/>
                  <a:ea typeface="BIZ UDPゴシック" panose="020B0400000000000000" pitchFamily="50" charset="-128"/>
                </a:rPr>
                <a:t>高齢者施設等から参加</a:t>
              </a:r>
            </a:p>
          </p:txBody>
        </p:sp>
        <p:sp>
          <p:nvSpPr>
            <p:cNvPr id="2" name="矢印: 右 1">
              <a:extLst>
                <a:ext uri="{FF2B5EF4-FFF2-40B4-BE49-F238E27FC236}">
                  <a16:creationId xmlns:a16="http://schemas.microsoft.com/office/drawing/2014/main" id="{4ADF192C-6AA2-4944-B5B1-5CCA65000765}"/>
                </a:ext>
              </a:extLst>
            </p:cNvPr>
            <p:cNvSpPr/>
            <p:nvPr/>
          </p:nvSpPr>
          <p:spPr>
            <a:xfrm rot="5400000">
              <a:off x="799356" y="2135429"/>
              <a:ext cx="609676" cy="44950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5137383B-4CA5-C99B-BD31-EE9A0ED772DA}"/>
                </a:ext>
              </a:extLst>
            </p:cNvPr>
            <p:cNvSpPr/>
            <p:nvPr/>
          </p:nvSpPr>
          <p:spPr>
            <a:xfrm>
              <a:off x="511240" y="2741308"/>
              <a:ext cx="2619546" cy="307637"/>
            </a:xfrm>
            <a:prstGeom prst="roundRect">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感染対策コーディネーター</a:t>
              </a:r>
            </a:p>
          </p:txBody>
        </p:sp>
        <p:pic>
          <p:nvPicPr>
            <p:cNvPr id="81" name="図 80">
              <a:extLst>
                <a:ext uri="{FF2B5EF4-FFF2-40B4-BE49-F238E27FC236}">
                  <a16:creationId xmlns:a16="http://schemas.microsoft.com/office/drawing/2014/main" id="{2A2B8384-D006-4BF7-8F84-06A39C44428C}"/>
                </a:ext>
              </a:extLst>
            </p:cNvPr>
            <p:cNvPicPr>
              <a:picLocks noChangeAspect="1"/>
            </p:cNvPicPr>
            <p:nvPr/>
          </p:nvPicPr>
          <p:blipFill>
            <a:blip r:embed="rId4"/>
            <a:stretch>
              <a:fillRect/>
            </a:stretch>
          </p:blipFill>
          <p:spPr>
            <a:xfrm>
              <a:off x="2523552" y="1686301"/>
              <a:ext cx="958450" cy="780393"/>
            </a:xfrm>
            <a:prstGeom prst="rect">
              <a:avLst/>
            </a:prstGeom>
            <a:ln>
              <a:noFill/>
            </a:ln>
          </p:spPr>
        </p:pic>
        <p:pic>
          <p:nvPicPr>
            <p:cNvPr id="18" name="図 17">
              <a:extLst>
                <a:ext uri="{FF2B5EF4-FFF2-40B4-BE49-F238E27FC236}">
                  <a16:creationId xmlns:a16="http://schemas.microsoft.com/office/drawing/2014/main" id="{51025219-F399-B51D-8B57-3BFAE7329963}"/>
                </a:ext>
              </a:extLst>
            </p:cNvPr>
            <p:cNvPicPr>
              <a:picLocks noChangeAspect="1"/>
            </p:cNvPicPr>
            <p:nvPr/>
          </p:nvPicPr>
          <p:blipFill>
            <a:blip r:embed="rId5"/>
            <a:stretch>
              <a:fillRect/>
            </a:stretch>
          </p:blipFill>
          <p:spPr>
            <a:xfrm>
              <a:off x="2809721" y="3532682"/>
              <a:ext cx="434391" cy="915195"/>
            </a:xfrm>
            <a:prstGeom prst="rect">
              <a:avLst/>
            </a:prstGeom>
          </p:spPr>
        </p:pic>
        <p:pic>
          <p:nvPicPr>
            <p:cNvPr id="21" name="図 20">
              <a:extLst>
                <a:ext uri="{FF2B5EF4-FFF2-40B4-BE49-F238E27FC236}">
                  <a16:creationId xmlns:a16="http://schemas.microsoft.com/office/drawing/2014/main" id="{11E4B05F-5D3B-54ED-0E9F-4F32685C6B18}"/>
                </a:ext>
              </a:extLst>
            </p:cNvPr>
            <p:cNvPicPr>
              <a:picLocks noChangeAspect="1"/>
            </p:cNvPicPr>
            <p:nvPr/>
          </p:nvPicPr>
          <p:blipFill>
            <a:blip r:embed="rId6"/>
            <a:stretch>
              <a:fillRect/>
            </a:stretch>
          </p:blipFill>
          <p:spPr>
            <a:xfrm flipH="1">
              <a:off x="3131059" y="3540772"/>
              <a:ext cx="444904" cy="907105"/>
            </a:xfrm>
            <a:prstGeom prst="rect">
              <a:avLst/>
            </a:prstGeom>
          </p:spPr>
        </p:pic>
        <p:sp>
          <p:nvSpPr>
            <p:cNvPr id="24" name="吹き出し: 角を丸めた四角形 23">
              <a:extLst>
                <a:ext uri="{FF2B5EF4-FFF2-40B4-BE49-F238E27FC236}">
                  <a16:creationId xmlns:a16="http://schemas.microsoft.com/office/drawing/2014/main" id="{EFB0A222-76D8-40FE-9871-5F4BC9895C96}"/>
                </a:ext>
              </a:extLst>
            </p:cNvPr>
            <p:cNvSpPr/>
            <p:nvPr/>
          </p:nvSpPr>
          <p:spPr>
            <a:xfrm>
              <a:off x="5897416" y="1391241"/>
              <a:ext cx="1302913" cy="714238"/>
            </a:xfrm>
            <a:prstGeom prst="wedgeRoundRectCallout">
              <a:avLst>
                <a:gd name="adj1" fmla="val -64804"/>
                <a:gd name="adj2" fmla="val 21831"/>
                <a:gd name="adj3" fmla="val 16667"/>
              </a:avLst>
            </a:prstGeom>
            <a:solidFill>
              <a:schemeClr val="bg1"/>
            </a:solidFill>
            <a:ln w="25400">
              <a:solidFill>
                <a:schemeClr val="accent2"/>
              </a:solidFill>
            </a:ln>
          </p:spPr>
          <p:style>
            <a:lnRef idx="1">
              <a:schemeClr val="accent4"/>
            </a:lnRef>
            <a:fillRef idx="2">
              <a:schemeClr val="accent4"/>
            </a:fillRef>
            <a:effectRef idx="1">
              <a:schemeClr val="accent4"/>
            </a:effectRef>
            <a:fontRef idx="minor">
              <a:schemeClr val="dk1"/>
            </a:fontRef>
          </p:style>
          <p:txBody>
            <a:bodyPr lIns="36000" rIns="36000" rtlCol="0" anchor="ctr"/>
            <a:lstStyle/>
            <a:p>
              <a:r>
                <a:rPr kumimoji="1" lang="ja-JP" altLang="en-US" sz="1100" dirty="0">
                  <a:latin typeface="BIZ UDPゴシック" panose="020B0400000000000000" pitchFamily="50" charset="-128"/>
                  <a:ea typeface="BIZ UDPゴシック" panose="020B0400000000000000" pitchFamily="50" charset="-128"/>
                </a:rPr>
                <a:t>コーディネーター</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同士のネットワークを構築</a:t>
              </a:r>
            </a:p>
          </p:txBody>
        </p:sp>
        <p:sp>
          <p:nvSpPr>
            <p:cNvPr id="41" name="楕円 40">
              <a:extLst>
                <a:ext uri="{FF2B5EF4-FFF2-40B4-BE49-F238E27FC236}">
                  <a16:creationId xmlns:a16="http://schemas.microsoft.com/office/drawing/2014/main" id="{AFB5618F-26AF-6486-731E-6D5CB235D52B}"/>
                </a:ext>
              </a:extLst>
            </p:cNvPr>
            <p:cNvSpPr/>
            <p:nvPr/>
          </p:nvSpPr>
          <p:spPr>
            <a:xfrm>
              <a:off x="4424860" y="1458745"/>
              <a:ext cx="1167188" cy="1163377"/>
            </a:xfrm>
            <a:prstGeom prst="ellipse">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81EB7F8B-3C19-9BBF-EBC8-47D9578B5010}"/>
                </a:ext>
              </a:extLst>
            </p:cNvPr>
            <p:cNvSpPr/>
            <p:nvPr/>
          </p:nvSpPr>
          <p:spPr>
            <a:xfrm>
              <a:off x="3994131" y="2009176"/>
              <a:ext cx="1012324" cy="201573"/>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BIZ UDPゴシック" panose="020B0400000000000000" pitchFamily="50" charset="-128"/>
                  <a:ea typeface="BIZ UDPゴシック" panose="020B0400000000000000" pitchFamily="50" charset="-128"/>
                </a:rPr>
                <a:t>高齢者施設</a:t>
              </a:r>
              <a:r>
                <a:rPr kumimoji="1" lang="en-US" altLang="ja-JP" sz="1100" dirty="0">
                  <a:latin typeface="BIZ UDPゴシック" panose="020B0400000000000000" pitchFamily="50" charset="-128"/>
                  <a:ea typeface="BIZ UDPゴシック" panose="020B0400000000000000" pitchFamily="50" charset="-128"/>
                </a:rPr>
                <a:t>C</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5" name="四角形: 角を丸くする 44">
              <a:extLst>
                <a:ext uri="{FF2B5EF4-FFF2-40B4-BE49-F238E27FC236}">
                  <a16:creationId xmlns:a16="http://schemas.microsoft.com/office/drawing/2014/main" id="{2F1DED57-4455-498E-4465-EE3BAB1D4282}"/>
                </a:ext>
              </a:extLst>
            </p:cNvPr>
            <p:cNvSpPr/>
            <p:nvPr/>
          </p:nvSpPr>
          <p:spPr>
            <a:xfrm>
              <a:off x="5355656" y="2111784"/>
              <a:ext cx="602557" cy="330921"/>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障害者施設</a:t>
              </a:r>
              <a:r>
                <a:rPr kumimoji="1" lang="en-US" altLang="ja-JP" sz="900" dirty="0">
                  <a:solidFill>
                    <a:schemeClr val="tx1"/>
                  </a:solidFill>
                  <a:latin typeface="BIZ UDPゴシック" panose="020B0400000000000000" pitchFamily="50" charset="-128"/>
                  <a:ea typeface="BIZ UDPゴシック" panose="020B0400000000000000" pitchFamily="50" charset="-128"/>
                </a:rPr>
                <a:t>D</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6" name="四角形: 角を丸くする 45">
              <a:extLst>
                <a:ext uri="{FF2B5EF4-FFF2-40B4-BE49-F238E27FC236}">
                  <a16:creationId xmlns:a16="http://schemas.microsoft.com/office/drawing/2014/main" id="{DD212E4B-97F8-46B1-88A4-39260A436E3D}"/>
                </a:ext>
              </a:extLst>
            </p:cNvPr>
            <p:cNvSpPr/>
            <p:nvPr/>
          </p:nvSpPr>
          <p:spPr>
            <a:xfrm>
              <a:off x="4853771" y="2472058"/>
              <a:ext cx="602557" cy="308308"/>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障害者施設</a:t>
              </a:r>
              <a:r>
                <a:rPr kumimoji="1" lang="en-US" altLang="ja-JP" sz="900" dirty="0">
                  <a:solidFill>
                    <a:schemeClr val="tx1"/>
                  </a:solidFill>
                  <a:latin typeface="BIZ UDPゴシック" panose="020B0400000000000000" pitchFamily="50" charset="-128"/>
                  <a:ea typeface="BIZ UDPゴシック" panose="020B0400000000000000" pitchFamily="50" charset="-128"/>
                </a:rPr>
                <a:t>E</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pic>
          <p:nvPicPr>
            <p:cNvPr id="47" name="図 46">
              <a:extLst>
                <a:ext uri="{FF2B5EF4-FFF2-40B4-BE49-F238E27FC236}">
                  <a16:creationId xmlns:a16="http://schemas.microsoft.com/office/drawing/2014/main" id="{568B7CAA-83CD-D966-7868-0EFF2FF694DA}"/>
                </a:ext>
              </a:extLst>
            </p:cNvPr>
            <p:cNvPicPr>
              <a:picLocks noChangeAspect="1"/>
            </p:cNvPicPr>
            <p:nvPr/>
          </p:nvPicPr>
          <p:blipFill>
            <a:blip r:embed="rId4"/>
            <a:stretch>
              <a:fillRect/>
            </a:stretch>
          </p:blipFill>
          <p:spPr>
            <a:xfrm>
              <a:off x="3982354" y="2224872"/>
              <a:ext cx="845145" cy="721313"/>
            </a:xfrm>
            <a:prstGeom prst="rect">
              <a:avLst/>
            </a:prstGeom>
            <a:ln>
              <a:noFill/>
            </a:ln>
          </p:spPr>
        </p:pic>
        <p:sp>
          <p:nvSpPr>
            <p:cNvPr id="48" name="四角形: 角を丸くする 47">
              <a:extLst>
                <a:ext uri="{FF2B5EF4-FFF2-40B4-BE49-F238E27FC236}">
                  <a16:creationId xmlns:a16="http://schemas.microsoft.com/office/drawing/2014/main" id="{EAD74C84-D829-C3FF-7EA1-FADE7FD43195}"/>
                </a:ext>
              </a:extLst>
            </p:cNvPr>
            <p:cNvSpPr/>
            <p:nvPr/>
          </p:nvSpPr>
          <p:spPr>
            <a:xfrm>
              <a:off x="5163489" y="1493813"/>
              <a:ext cx="593340" cy="316521"/>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latin typeface="BIZ UDPゴシック" panose="020B0400000000000000" pitchFamily="50" charset="-128"/>
                  <a:ea typeface="BIZ UDPゴシック" panose="020B0400000000000000" pitchFamily="50" charset="-128"/>
                </a:rPr>
                <a:t>高齢者施設</a:t>
              </a:r>
              <a:r>
                <a:rPr kumimoji="1" lang="en-US" altLang="ja-JP" sz="900" dirty="0">
                  <a:latin typeface="BIZ UDPゴシック" panose="020B0400000000000000" pitchFamily="50" charset="-128"/>
                  <a:ea typeface="BIZ UDPゴシック" panose="020B0400000000000000" pitchFamily="50" charset="-128"/>
                </a:rPr>
                <a:t>B</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49" name="四角形: 角を丸くする 48">
              <a:extLst>
                <a:ext uri="{FF2B5EF4-FFF2-40B4-BE49-F238E27FC236}">
                  <a16:creationId xmlns:a16="http://schemas.microsoft.com/office/drawing/2014/main" id="{357A6C30-5BF4-3A9A-542F-9F3298CED629}"/>
                </a:ext>
              </a:extLst>
            </p:cNvPr>
            <p:cNvSpPr/>
            <p:nvPr/>
          </p:nvSpPr>
          <p:spPr>
            <a:xfrm>
              <a:off x="4287495" y="1492476"/>
              <a:ext cx="593340" cy="316521"/>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latin typeface="BIZ UDPゴシック" panose="020B0400000000000000" pitchFamily="50" charset="-128"/>
                  <a:ea typeface="BIZ UDPゴシック" panose="020B0400000000000000" pitchFamily="50" charset="-128"/>
                </a:rPr>
                <a:t>高齢者施設</a:t>
              </a:r>
              <a:r>
                <a:rPr kumimoji="1" lang="en-US" altLang="ja-JP" sz="900" dirty="0">
                  <a:latin typeface="BIZ UDPゴシック" panose="020B0400000000000000" pitchFamily="50" charset="-128"/>
                  <a:ea typeface="BIZ UDPゴシック" panose="020B0400000000000000" pitchFamily="50" charset="-128"/>
                </a:rPr>
                <a:t>A</a:t>
              </a:r>
              <a:endParaRPr kumimoji="1" lang="ja-JP" altLang="en-US" sz="900" dirty="0">
                <a:latin typeface="BIZ UDPゴシック" panose="020B0400000000000000" pitchFamily="50" charset="-128"/>
                <a:ea typeface="BIZ UDPゴシック" panose="020B0400000000000000" pitchFamily="50" charset="-128"/>
              </a:endParaRPr>
            </a:p>
          </p:txBody>
        </p:sp>
        <p:pic>
          <p:nvPicPr>
            <p:cNvPr id="1026" name="Picture 2">
              <a:extLst>
                <a:ext uri="{FF2B5EF4-FFF2-40B4-BE49-F238E27FC236}">
                  <a16:creationId xmlns:a16="http://schemas.microsoft.com/office/drawing/2014/main" id="{746E75D6-C947-203F-9401-5E14CB545E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6944" y="2022400"/>
              <a:ext cx="907204" cy="790198"/>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図 39">
            <a:extLst>
              <a:ext uri="{FF2B5EF4-FFF2-40B4-BE49-F238E27FC236}">
                <a16:creationId xmlns:a16="http://schemas.microsoft.com/office/drawing/2014/main" id="{3932EC22-F4C2-CD23-5E17-D24FEEDC0FBA}"/>
              </a:ext>
            </a:extLst>
          </p:cNvPr>
          <p:cNvPicPr>
            <a:picLocks noChangeAspect="1"/>
          </p:cNvPicPr>
          <p:nvPr/>
        </p:nvPicPr>
        <p:blipFill>
          <a:blip r:embed="rId8"/>
          <a:stretch>
            <a:fillRect/>
          </a:stretch>
        </p:blipFill>
        <p:spPr>
          <a:xfrm>
            <a:off x="8371175" y="4355360"/>
            <a:ext cx="894322" cy="1058369"/>
          </a:xfrm>
          <a:prstGeom prst="rect">
            <a:avLst/>
          </a:prstGeom>
        </p:spPr>
      </p:pic>
      <p:pic>
        <p:nvPicPr>
          <p:cNvPr id="23" name="図 22">
            <a:extLst>
              <a:ext uri="{FF2B5EF4-FFF2-40B4-BE49-F238E27FC236}">
                <a16:creationId xmlns:a16="http://schemas.microsoft.com/office/drawing/2014/main" id="{89BCA5D2-5710-A119-4058-71FF428A90BD}"/>
              </a:ext>
            </a:extLst>
          </p:cNvPr>
          <p:cNvPicPr>
            <a:picLocks noChangeAspect="1"/>
          </p:cNvPicPr>
          <p:nvPr/>
        </p:nvPicPr>
        <p:blipFill>
          <a:blip r:embed="rId9"/>
          <a:stretch>
            <a:fillRect/>
          </a:stretch>
        </p:blipFill>
        <p:spPr>
          <a:xfrm>
            <a:off x="8120318" y="4558363"/>
            <a:ext cx="446911" cy="830998"/>
          </a:xfrm>
          <a:prstGeom prst="rect">
            <a:avLst/>
          </a:prstGeom>
        </p:spPr>
      </p:pic>
    </p:spTree>
    <p:extLst>
      <p:ext uri="{BB962C8B-B14F-4D97-AF65-F5344CB8AC3E}">
        <p14:creationId xmlns:p14="http://schemas.microsoft.com/office/powerpoint/2010/main" val="25769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CFDB0C1-3E76-2CBC-7217-39A8505EB4A9}"/>
              </a:ext>
            </a:extLst>
          </p:cNvPr>
          <p:cNvSpPr>
            <a:spLocks noGrp="1"/>
          </p:cNvSpPr>
          <p:nvPr>
            <p:ph idx="1"/>
          </p:nvPr>
        </p:nvSpPr>
        <p:spPr>
          <a:xfrm>
            <a:off x="684699" y="690157"/>
            <a:ext cx="10930128" cy="816566"/>
          </a:xfrm>
        </p:spPr>
        <p:txBody>
          <a:bodyPr>
            <a:normAutofit/>
          </a:bodyPr>
          <a:lstStyle/>
          <a:p>
            <a:pPr marL="0" indent="0">
              <a:buNone/>
            </a:pPr>
            <a:r>
              <a:rPr kumimoji="1" lang="ja-JP" altLang="en-US" sz="2400" dirty="0">
                <a:latin typeface="BIZ UDPゴシック" panose="020B0400000000000000" pitchFamily="50" charset="-128"/>
                <a:ea typeface="BIZ UDPゴシック" panose="020B0400000000000000" pitchFamily="50" charset="-128"/>
              </a:rPr>
              <a:t>とちぎ感染症対応力強化プロジェクトでは、下記のホームページにて感染症対策に関する情報発信・研修会の申込み等を行っています。是非ご覧ください。</a:t>
            </a:r>
          </a:p>
        </p:txBody>
      </p:sp>
      <p:sp>
        <p:nvSpPr>
          <p:cNvPr id="4" name="正方形/長方形 3">
            <a:extLst>
              <a:ext uri="{FF2B5EF4-FFF2-40B4-BE49-F238E27FC236}">
                <a16:creationId xmlns:a16="http://schemas.microsoft.com/office/drawing/2014/main" id="{FCE7A41D-1F18-0064-D8A0-DA1F1992AF3E}"/>
              </a:ext>
            </a:extLst>
          </p:cNvPr>
          <p:cNvSpPr/>
          <p:nvPr/>
        </p:nvSpPr>
        <p:spPr>
          <a:xfrm>
            <a:off x="894" y="0"/>
            <a:ext cx="12192000" cy="6005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とちぎ感染症対応力強化プロジェクトのホームページについて</a:t>
            </a:r>
            <a:endParaRPr kumimoji="1" lang="en-US" altLang="ja-JP"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D2390F55-C0DB-1AAF-FA2C-E7049EDD732F}"/>
              </a:ext>
            </a:extLst>
          </p:cNvPr>
          <p:cNvSpPr/>
          <p:nvPr/>
        </p:nvSpPr>
        <p:spPr>
          <a:xfrm>
            <a:off x="548640" y="5832382"/>
            <a:ext cx="8802624" cy="77724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latin typeface="BIZ UDPゴシック" panose="020B0400000000000000" pitchFamily="50" charset="-128"/>
                <a:ea typeface="BIZ UDPゴシック" panose="020B0400000000000000" pitchFamily="50" charset="-128"/>
              </a:rPr>
              <a:t>ホームページ</a:t>
            </a:r>
            <a:r>
              <a:rPr lang="en-US" altLang="ja-JP" sz="2400" dirty="0">
                <a:latin typeface="BIZ UDPゴシック" panose="020B0400000000000000" pitchFamily="50" charset="-128"/>
                <a:ea typeface="BIZ UDPゴシック" panose="020B0400000000000000" pitchFamily="50" charset="-128"/>
              </a:rPr>
              <a:t>URL</a:t>
            </a: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https://www.tochigi-infectioncontrol.jp/</a:t>
            </a:r>
            <a:endParaRPr lang="ja-JP" altLang="en-US" sz="2000" dirty="0">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4938A4A8-7993-A732-EC36-861A78A67BD5}"/>
              </a:ext>
            </a:extLst>
          </p:cNvPr>
          <p:cNvSpPr/>
          <p:nvPr/>
        </p:nvSpPr>
        <p:spPr>
          <a:xfrm>
            <a:off x="9732264" y="3931712"/>
            <a:ext cx="2218944" cy="2700147"/>
          </a:xfrm>
          <a:prstGeom prst="roundRect">
            <a:avLst>
              <a:gd name="adj" fmla="val 8013"/>
            </a:avLst>
          </a:prstGeom>
          <a:ln w="28575"/>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2400" dirty="0">
                <a:latin typeface="BIZ UDPゴシック" panose="020B0400000000000000" pitchFamily="50" charset="-128"/>
                <a:ea typeface="BIZ UDPゴシック" panose="020B0400000000000000" pitchFamily="50" charset="-128"/>
              </a:rPr>
              <a:t>ホームページ</a:t>
            </a:r>
            <a:endParaRPr lang="en-US" altLang="ja-JP" sz="2400" dirty="0">
              <a:latin typeface="BIZ UDPゴシック" panose="020B0400000000000000" pitchFamily="50" charset="-128"/>
              <a:ea typeface="BIZ UDPゴシック" panose="020B0400000000000000" pitchFamily="50" charset="-128"/>
            </a:endParaRPr>
          </a:p>
          <a:p>
            <a:pPr algn="ctr"/>
            <a:r>
              <a:rPr lang="en-US" altLang="ja-JP" sz="2400" dirty="0">
                <a:latin typeface="BIZ UDPゴシック" panose="020B0400000000000000" pitchFamily="50" charset="-128"/>
                <a:ea typeface="BIZ UDPゴシック" panose="020B0400000000000000" pitchFamily="50" charset="-128"/>
              </a:rPr>
              <a:t>QR</a:t>
            </a:r>
            <a:r>
              <a:rPr lang="ja-JP" altLang="en-US" sz="2400" dirty="0">
                <a:latin typeface="BIZ UDPゴシック" panose="020B0400000000000000" pitchFamily="50" charset="-128"/>
                <a:ea typeface="BIZ UDPゴシック" panose="020B0400000000000000" pitchFamily="50" charset="-128"/>
              </a:rPr>
              <a:t>コード</a:t>
            </a:r>
          </a:p>
        </p:txBody>
      </p:sp>
      <p:sp>
        <p:nvSpPr>
          <p:cNvPr id="11" name="四角形: 角を丸くする 10">
            <a:extLst>
              <a:ext uri="{FF2B5EF4-FFF2-40B4-BE49-F238E27FC236}">
                <a16:creationId xmlns:a16="http://schemas.microsoft.com/office/drawing/2014/main" id="{42F5456F-586C-EBD4-1D07-FB89C98AC906}"/>
              </a:ext>
            </a:extLst>
          </p:cNvPr>
          <p:cNvSpPr/>
          <p:nvPr/>
        </p:nvSpPr>
        <p:spPr>
          <a:xfrm>
            <a:off x="548640" y="1834514"/>
            <a:ext cx="8802624" cy="3807334"/>
          </a:xfrm>
          <a:prstGeom prst="roundRect">
            <a:avLst>
              <a:gd name="adj" fmla="val 3959"/>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13" name="図 12" descr="テキスト が含まれている画像&#10;&#10;自動的に生成された説明">
            <a:extLst>
              <a:ext uri="{FF2B5EF4-FFF2-40B4-BE49-F238E27FC236}">
                <a16:creationId xmlns:a16="http://schemas.microsoft.com/office/drawing/2014/main" id="{386789C7-D9ED-2609-C4C7-99FA4C938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208" y="1952989"/>
            <a:ext cx="2711619" cy="3599262"/>
          </a:xfrm>
          <a:prstGeom prst="rect">
            <a:avLst/>
          </a:prstGeom>
        </p:spPr>
      </p:pic>
      <p:sp>
        <p:nvSpPr>
          <p:cNvPr id="14" name="吹き出し: 角を丸めた四角形 13">
            <a:extLst>
              <a:ext uri="{FF2B5EF4-FFF2-40B4-BE49-F238E27FC236}">
                <a16:creationId xmlns:a16="http://schemas.microsoft.com/office/drawing/2014/main" id="{9B9FE23E-83B2-BDEE-3BA0-D2EEFB1F8E55}"/>
              </a:ext>
            </a:extLst>
          </p:cNvPr>
          <p:cNvSpPr/>
          <p:nvPr/>
        </p:nvSpPr>
        <p:spPr>
          <a:xfrm>
            <a:off x="9235875" y="1987643"/>
            <a:ext cx="2642616" cy="1710135"/>
          </a:xfrm>
          <a:prstGeom prst="wedgeRoundRectCallout">
            <a:avLst>
              <a:gd name="adj1" fmla="val -68845"/>
              <a:gd name="adj2" fmla="val 7981"/>
              <a:gd name="adj3" fmla="val 16667"/>
            </a:avLst>
          </a:prstGeom>
          <a:solidFill>
            <a:srgbClr val="EAF4E4"/>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BIZ UDPゴシック" panose="020B0400000000000000" pitchFamily="50" charset="-128"/>
                <a:ea typeface="BIZ UDPゴシック" panose="020B0400000000000000" pitchFamily="50" charset="-128"/>
              </a:rPr>
              <a:t>毎月発行している</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とちぎ感染症情報誌です。</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是非施設内に掲示して、感染症への対策方法を</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共有しましょう！</a:t>
            </a:r>
          </a:p>
        </p:txBody>
      </p:sp>
      <p:sp>
        <p:nvSpPr>
          <p:cNvPr id="16" name="四角形: 角を丸くする 15">
            <a:extLst>
              <a:ext uri="{FF2B5EF4-FFF2-40B4-BE49-F238E27FC236}">
                <a16:creationId xmlns:a16="http://schemas.microsoft.com/office/drawing/2014/main" id="{430C7945-E14C-B40E-7FF9-902E99486FAD}"/>
              </a:ext>
            </a:extLst>
          </p:cNvPr>
          <p:cNvSpPr/>
          <p:nvPr/>
        </p:nvSpPr>
        <p:spPr>
          <a:xfrm>
            <a:off x="684699" y="1643980"/>
            <a:ext cx="4378875" cy="53229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BIZ UDPゴシック" panose="020B0400000000000000" pitchFamily="50" charset="-128"/>
                <a:ea typeface="BIZ UDPゴシック" panose="020B0400000000000000" pitchFamily="50" charset="-128"/>
              </a:rPr>
              <a:t>ホームページの掲載内容</a:t>
            </a:r>
          </a:p>
        </p:txBody>
      </p:sp>
      <p:sp>
        <p:nvSpPr>
          <p:cNvPr id="18" name="テキスト ボックス 17">
            <a:extLst>
              <a:ext uri="{FF2B5EF4-FFF2-40B4-BE49-F238E27FC236}">
                <a16:creationId xmlns:a16="http://schemas.microsoft.com/office/drawing/2014/main" id="{7F672ECC-EA92-FE91-DFDD-8AB96D6B02C2}"/>
              </a:ext>
            </a:extLst>
          </p:cNvPr>
          <p:cNvSpPr txBox="1"/>
          <p:nvPr/>
        </p:nvSpPr>
        <p:spPr>
          <a:xfrm>
            <a:off x="896111" y="2500551"/>
            <a:ext cx="5639879" cy="2862322"/>
          </a:xfrm>
          <a:prstGeom prst="rect">
            <a:avLst/>
          </a:prstGeom>
          <a:noFill/>
        </p:spPr>
        <p:txBody>
          <a:bodyPr wrap="square" rtlCol="0">
            <a:spAutoFit/>
          </a:bodyPr>
          <a:lstStyle/>
          <a:p>
            <a:r>
              <a:rPr kumimoji="1" lang="en-US" altLang="ja-JP" sz="1800" dirty="0">
                <a:solidFill>
                  <a:schemeClr val="tx1"/>
                </a:solidFill>
                <a:latin typeface="BIZ UDPゴシック" panose="020B0400000000000000" pitchFamily="50" charset="-128"/>
                <a:ea typeface="BIZ UDPゴシック" panose="020B0400000000000000" pitchFamily="50" charset="-128"/>
              </a:rPr>
              <a:t>【</a:t>
            </a:r>
            <a:r>
              <a:rPr kumimoji="1" lang="ja-JP" altLang="en-US" sz="1800" dirty="0">
                <a:solidFill>
                  <a:schemeClr val="tx1"/>
                </a:solidFill>
                <a:latin typeface="BIZ UDPゴシック" panose="020B0400000000000000" pitchFamily="50" charset="-128"/>
                <a:ea typeface="BIZ UDPゴシック" panose="020B0400000000000000" pitchFamily="50" charset="-128"/>
              </a:rPr>
              <a:t>どなたでも閲覧可能</a:t>
            </a:r>
            <a:r>
              <a:rPr kumimoji="1" lang="en-US" altLang="ja-JP" sz="18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800" dirty="0">
                <a:solidFill>
                  <a:schemeClr val="tx1"/>
                </a:solidFill>
                <a:latin typeface="BIZ UDPゴシック" panose="020B0400000000000000" pitchFamily="50" charset="-128"/>
                <a:ea typeface="BIZ UDPゴシック" panose="020B0400000000000000" pitchFamily="50" charset="-128"/>
              </a:rPr>
              <a:t>・感染対策コーディネーター研修会について</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dirty="0">
                <a:solidFill>
                  <a:schemeClr val="tx1"/>
                </a:solidFill>
                <a:latin typeface="BIZ UDPゴシック" panose="020B0400000000000000" pitchFamily="50" charset="-128"/>
                <a:ea typeface="BIZ UDPゴシック" panose="020B0400000000000000" pitchFamily="50" charset="-128"/>
              </a:rPr>
              <a:t>　（養成研修会、フォローアップ研修会等の申込み）</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dirty="0">
                <a:solidFill>
                  <a:schemeClr val="tx1"/>
                </a:solidFill>
                <a:latin typeface="BIZ UDPゴシック" panose="020B0400000000000000" pitchFamily="50" charset="-128"/>
                <a:ea typeface="BIZ UDPゴシック" panose="020B0400000000000000" pitchFamily="50" charset="-128"/>
              </a:rPr>
              <a:t>・とちぎ感染症情報</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dirty="0">
                <a:solidFill>
                  <a:schemeClr val="tx1"/>
                </a:solidFill>
                <a:latin typeface="BIZ UDPゴシック" panose="020B0400000000000000" pitchFamily="50" charset="-128"/>
                <a:ea typeface="BIZ UDPゴシック" panose="020B0400000000000000" pitchFamily="50" charset="-128"/>
              </a:rPr>
              <a:t>・平時の感染対策に活用できる資材（準備中）</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800" dirty="0">
                <a:solidFill>
                  <a:schemeClr val="tx1"/>
                </a:solidFill>
                <a:latin typeface="BIZ UDPゴシック" panose="020B0400000000000000" pitchFamily="50" charset="-128"/>
                <a:ea typeface="BIZ UDPゴシック" panose="020B0400000000000000" pitchFamily="50" charset="-128"/>
              </a:rPr>
              <a:t>【</a:t>
            </a:r>
            <a:r>
              <a:rPr kumimoji="1" lang="ja-JP" altLang="en-US" sz="1800" dirty="0">
                <a:solidFill>
                  <a:schemeClr val="tx1"/>
                </a:solidFill>
                <a:latin typeface="BIZ UDPゴシック" panose="020B0400000000000000" pitchFamily="50" charset="-128"/>
                <a:ea typeface="BIZ UDPゴシック" panose="020B0400000000000000" pitchFamily="50" charset="-128"/>
              </a:rPr>
              <a:t>感染対策コーディネーターのみ閲覧可能</a:t>
            </a:r>
            <a:r>
              <a:rPr kumimoji="1" lang="en-US" altLang="ja-JP" sz="18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800" dirty="0">
                <a:solidFill>
                  <a:schemeClr val="tx1"/>
                </a:solidFill>
                <a:latin typeface="BIZ UDPゴシック" panose="020B0400000000000000" pitchFamily="50" charset="-128"/>
                <a:ea typeface="BIZ UDPゴシック" panose="020B0400000000000000" pitchFamily="50" charset="-128"/>
              </a:rPr>
              <a:t>・施設で実施する研修等で活用できる資材</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dirty="0">
                <a:solidFill>
                  <a:schemeClr val="tx1"/>
                </a:solidFill>
                <a:latin typeface="BIZ UDPゴシック" panose="020B0400000000000000" pitchFamily="50" charset="-128"/>
                <a:ea typeface="BIZ UDPゴシック" panose="020B0400000000000000" pitchFamily="50" charset="-128"/>
              </a:rPr>
              <a:t>・感染症対策に関するスキルアップ資材（準備中）</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p:txBody>
      </p:sp>
      <p:pic>
        <p:nvPicPr>
          <p:cNvPr id="20" name="図 19" descr="QR コード&#10;&#10;自動的に生成された説明">
            <a:extLst>
              <a:ext uri="{FF2B5EF4-FFF2-40B4-BE49-F238E27FC236}">
                <a16:creationId xmlns:a16="http://schemas.microsoft.com/office/drawing/2014/main" id="{16661996-A56A-CEBC-C37A-3322B9C4B19F}"/>
              </a:ext>
            </a:extLst>
          </p:cNvPr>
          <p:cNvPicPr>
            <a:picLocks noChangeAspect="1"/>
          </p:cNvPicPr>
          <p:nvPr/>
        </p:nvPicPr>
        <p:blipFill rotWithShape="1">
          <a:blip r:embed="rId3">
            <a:extLst>
              <a:ext uri="{28A0092B-C50C-407E-A947-70E740481C1C}">
                <a14:useLocalDpi xmlns:a14="http://schemas.microsoft.com/office/drawing/2010/main" val="0"/>
              </a:ext>
            </a:extLst>
          </a:blip>
          <a:srcRect l="5772" t="5980" r="5217" b="4328"/>
          <a:stretch/>
        </p:blipFill>
        <p:spPr>
          <a:xfrm>
            <a:off x="10002346" y="4126055"/>
            <a:ext cx="1678779" cy="1691641"/>
          </a:xfrm>
          <a:prstGeom prst="rect">
            <a:avLst/>
          </a:prstGeom>
        </p:spPr>
      </p:pic>
    </p:spTree>
    <p:extLst>
      <p:ext uri="{BB962C8B-B14F-4D97-AF65-F5344CB8AC3E}">
        <p14:creationId xmlns:p14="http://schemas.microsoft.com/office/powerpoint/2010/main" val="28928050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1440</Words>
  <Application>Microsoft Office PowerPoint</Application>
  <PresentationFormat>ワイド画面</PresentationFormat>
  <Paragraphs>194</Paragraphs>
  <Slides>5</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5</vt:i4>
      </vt:variant>
    </vt:vector>
  </HeadingPairs>
  <TitlesOfParts>
    <vt:vector size="13" baseType="lpstr">
      <vt:lpstr>BIZ UDPゴシック</vt:lpstr>
      <vt:lpstr>游ゴシック</vt:lpstr>
      <vt:lpstr>游ゴシック Light</vt:lpstr>
      <vt:lpstr>Arial</vt:lpstr>
      <vt:lpstr>Calibri</vt:lpstr>
      <vt:lpstr>Calibri Light</vt:lpstr>
      <vt:lpstr>Office テーマ</vt:lpstr>
      <vt:lpstr>Office テーマ</vt:lpstr>
      <vt:lpstr>PowerPoint プレゼンテーション</vt:lpstr>
      <vt:lpstr>対象となる社会福祉施設等</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藤平　陽向</dc:creator>
  <cp:lastModifiedBy>藤平　陽向</cp:lastModifiedBy>
  <cp:revision>1</cp:revision>
  <dcterms:created xsi:type="dcterms:W3CDTF">2025-02-19T07:02:23Z</dcterms:created>
  <dcterms:modified xsi:type="dcterms:W3CDTF">2025-02-19T07:05:10Z</dcterms:modified>
</cp:coreProperties>
</file>