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4" r:id="rId2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b="1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5" userDrawn="1">
          <p15:clr>
            <a:srgbClr val="A4A3A4"/>
          </p15:clr>
        </p15:guide>
        <p15:guide id="2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B5C4"/>
    <a:srgbClr val="044559"/>
    <a:srgbClr val="215D66"/>
    <a:srgbClr val="33BD9A"/>
    <a:srgbClr val="00B050"/>
    <a:srgbClr val="3B7327"/>
    <a:srgbClr val="BBDB7E"/>
    <a:srgbClr val="C1F8A6"/>
    <a:srgbClr val="E6E6E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9" autoAdjust="0"/>
    <p:restoredTop sz="94710" autoAdjust="0"/>
  </p:normalViewPr>
  <p:slideViewPr>
    <p:cSldViewPr snapToGrid="0">
      <p:cViewPr>
        <p:scale>
          <a:sx n="100" d="100"/>
          <a:sy n="100" d="100"/>
        </p:scale>
        <p:origin x="72" y="-1788"/>
      </p:cViewPr>
      <p:guideLst>
        <p:guide orient="horz" pos="2145"/>
        <p:guide pos="2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575" cy="496888"/>
          </a:xfrm>
          <a:prstGeom prst="rect">
            <a:avLst/>
          </a:prstGeom>
        </p:spPr>
        <p:txBody>
          <a:bodyPr vert="horz" lIns="91376" tIns="45686" rIns="91376" bIns="45686" rtlCol="0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41" y="2"/>
            <a:ext cx="2949575" cy="496888"/>
          </a:xfrm>
          <a:prstGeom prst="rect">
            <a:avLst/>
          </a:prstGeom>
        </p:spPr>
        <p:txBody>
          <a:bodyPr vert="horz" lIns="91376" tIns="45686" rIns="91376" bIns="45686" rtlCol="0"/>
          <a:lstStyle>
            <a:lvl1pPr algn="r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B180710-CE26-419B-8769-5833976FD5F5}" type="datetimeFigureOut">
              <a:rPr lang="ja-JP" altLang="en-US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440866"/>
            <a:ext cx="2949575" cy="496887"/>
          </a:xfrm>
          <a:prstGeom prst="rect">
            <a:avLst/>
          </a:prstGeom>
        </p:spPr>
        <p:txBody>
          <a:bodyPr vert="horz" lIns="91376" tIns="45686" rIns="91376" bIns="45686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41" y="9440866"/>
            <a:ext cx="2949575" cy="496887"/>
          </a:xfrm>
          <a:prstGeom prst="rect">
            <a:avLst/>
          </a:prstGeom>
        </p:spPr>
        <p:txBody>
          <a:bodyPr vert="horz" wrap="square" lIns="91376" tIns="45686" rIns="91376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9E26F7-F505-43A3-AD45-7BB93C8930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2447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575" cy="496888"/>
          </a:xfrm>
          <a:prstGeom prst="rect">
            <a:avLst/>
          </a:prstGeom>
        </p:spPr>
        <p:txBody>
          <a:bodyPr vert="horz" lIns="91376" tIns="45686" rIns="91376" bIns="45686" rtlCol="0"/>
          <a:lstStyle>
            <a:lvl1pPr algn="l"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1" y="2"/>
            <a:ext cx="2949575" cy="496888"/>
          </a:xfrm>
          <a:prstGeom prst="rect">
            <a:avLst/>
          </a:prstGeom>
        </p:spPr>
        <p:txBody>
          <a:bodyPr vert="horz" lIns="91376" tIns="45686" rIns="91376" bIns="45686" rtlCol="0"/>
          <a:lstStyle>
            <a:lvl1pPr algn="r"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CB9AAAA-7ED4-4B48-A936-3AF80DF466B2}" type="datetimeFigureOut">
              <a:rPr lang="ja-JP" altLang="en-US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86" rIns="91376" bIns="45686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3" y="4721226"/>
            <a:ext cx="5445126" cy="4471989"/>
          </a:xfrm>
          <a:prstGeom prst="rect">
            <a:avLst/>
          </a:prstGeom>
        </p:spPr>
        <p:txBody>
          <a:bodyPr vert="horz" lIns="91376" tIns="45686" rIns="91376" bIns="4568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9440866"/>
            <a:ext cx="2949575" cy="496887"/>
          </a:xfrm>
          <a:prstGeom prst="rect">
            <a:avLst/>
          </a:prstGeom>
        </p:spPr>
        <p:txBody>
          <a:bodyPr vert="horz" lIns="91376" tIns="45686" rIns="91376" bIns="45686" rtlCol="0" anchor="b"/>
          <a:lstStyle>
            <a:lvl1pPr algn="l"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1" y="9440866"/>
            <a:ext cx="2949575" cy="496887"/>
          </a:xfrm>
          <a:prstGeom prst="rect">
            <a:avLst/>
          </a:prstGeom>
        </p:spPr>
        <p:txBody>
          <a:bodyPr vert="horz" wrap="square" lIns="91376" tIns="45686" rIns="91376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E6D22B-B9E9-44B6-8204-6208679D76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4119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E6D22B-B9E9-44B6-8204-6208679D760B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728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342898" indent="0" algn="ctr">
              <a:buNone/>
              <a:defRPr/>
            </a:lvl2pPr>
            <a:lvl3pPr marL="685796" indent="0" algn="ctr">
              <a:buNone/>
              <a:defRPr/>
            </a:lvl3pPr>
            <a:lvl4pPr marL="1028694" indent="0" algn="ctr">
              <a:buNone/>
              <a:defRPr/>
            </a:lvl4pPr>
            <a:lvl5pPr marL="1371592" indent="0" algn="ctr">
              <a:buNone/>
              <a:defRPr/>
            </a:lvl5pPr>
            <a:lvl6pPr marL="1714490" indent="0" algn="ctr">
              <a:buNone/>
              <a:defRPr/>
            </a:lvl6pPr>
            <a:lvl7pPr marL="2057388" indent="0" algn="ctr">
              <a:buNone/>
              <a:defRPr/>
            </a:lvl7pPr>
            <a:lvl8pPr marL="2400286" indent="0" algn="ctr">
              <a:buNone/>
              <a:defRPr/>
            </a:lvl8pPr>
            <a:lvl9pPr marL="2743185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F896A-0CEC-4F55-BC59-A98B6EA1D6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86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56987-7BA1-4010-944F-EC95E6AB9C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023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7EA7A-0D8A-46A1-B040-6B4B86038E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5515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342900" y="2311403"/>
            <a:ext cx="6172200" cy="653750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EA057-C28D-4FAD-8C3D-8B6F140FD2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228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A5B41-F29F-42A9-82FA-29399DAA74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679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8" indent="0">
              <a:buNone/>
              <a:defRPr sz="1350"/>
            </a:lvl2pPr>
            <a:lvl3pPr marL="685796" indent="0">
              <a:buNone/>
              <a:defRPr sz="1200"/>
            </a:lvl3pPr>
            <a:lvl4pPr marL="1028694" indent="0">
              <a:buNone/>
              <a:defRPr sz="1050"/>
            </a:lvl4pPr>
            <a:lvl5pPr marL="1371592" indent="0">
              <a:buNone/>
              <a:defRPr sz="1050"/>
            </a:lvl5pPr>
            <a:lvl6pPr marL="1714490" indent="0">
              <a:buNone/>
              <a:defRPr sz="1050"/>
            </a:lvl6pPr>
            <a:lvl7pPr marL="2057388" indent="0">
              <a:buNone/>
              <a:defRPr sz="1050"/>
            </a:lvl7pPr>
            <a:lvl8pPr marL="2400286" indent="0">
              <a:buNone/>
              <a:defRPr sz="1050"/>
            </a:lvl8pPr>
            <a:lvl9pPr marL="2743185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94736-3178-45FB-8922-4ECB98EEB9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083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E12B-C184-42F7-90C1-1BE6D8A3C5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57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64366-6C17-440A-84FD-ADB3EEF47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710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2260-D3C0-4E74-A62E-B183D6AC53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782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819B8-A6CB-4DE8-8FDE-363E461EE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527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CE991-1A25-45F3-99FA-DDE4524D60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39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F9AE6-98BB-4629-A28C-18A7912708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044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3"/>
            <a:ext cx="6172200" cy="653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2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 b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2"/>
            <a:ext cx="21717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2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7A7257A-F204-4348-94B8-268AB72472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342898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685796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028694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371592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257174" indent="-257174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45" indent="-171449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43" indent="-171449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41" indent="-171449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39" indent="-171449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37" indent="-171449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35" indent="-171449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33" indent="-171449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3" name="Rectangle 16" descr="ひし形 (枠のみ)"/>
          <p:cNvSpPr>
            <a:spLocks noChangeArrowheads="1"/>
          </p:cNvSpPr>
          <p:nvPr/>
        </p:nvSpPr>
        <p:spPr bwMode="auto">
          <a:xfrm>
            <a:off x="13999230" y="5337724"/>
            <a:ext cx="779860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7A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i="1">
                <a:solidFill>
                  <a:schemeClr val="accent2"/>
                </a:solidFill>
              </a:rPr>
              <a:t>　</a:t>
            </a:r>
          </a:p>
        </p:txBody>
      </p:sp>
      <p:sp>
        <p:nvSpPr>
          <p:cNvPr id="48" name="Rectangle 16" descr="ひし形 (枠のみ)"/>
          <p:cNvSpPr>
            <a:spLocks noChangeArrowheads="1"/>
          </p:cNvSpPr>
          <p:nvPr/>
        </p:nvSpPr>
        <p:spPr bwMode="auto">
          <a:xfrm>
            <a:off x="318474" y="1915354"/>
            <a:ext cx="6234545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7A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栃木県</a:t>
            </a: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では、標記補助金の活用を支援するため</a:t>
            </a: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、標記説明会</a:t>
            </a: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を開催します。参加を希望される方は、本紙に必要事項を記入の上</a:t>
            </a: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または</a:t>
            </a:r>
            <a:r>
              <a:rPr lang="en-US" altLang="ja-JP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申込みください。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4450" y="36450"/>
            <a:ext cx="6782594" cy="17542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dirty="0" smtClean="0">
                <a:solidFill>
                  <a:schemeClr val="tx1"/>
                </a:solidFill>
              </a:rPr>
              <a:t>　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r>
              <a:rPr lang="ja-JP" altLang="en-US" sz="1800" dirty="0" smtClean="0">
                <a:solidFill>
                  <a:schemeClr val="tx1"/>
                </a:solidFill>
              </a:rPr>
              <a:t>　令和２年度補正予算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r>
              <a:rPr lang="ja-JP" altLang="en-US" sz="1800" dirty="0" smtClean="0">
                <a:solidFill>
                  <a:schemeClr val="tx1"/>
                </a:solidFill>
              </a:rPr>
              <a:t>　　「事業再構築補助金（中小企業等事業再構築促進事業）」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r>
              <a:rPr lang="ja-JP" altLang="en-US" sz="1800" dirty="0" smtClean="0">
                <a:solidFill>
                  <a:schemeClr val="tx1"/>
                </a:solidFill>
              </a:rPr>
              <a:t>　令和元年度及び令和２年度補正予算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r>
              <a:rPr lang="ja-JP" altLang="en-US" sz="1800" dirty="0" smtClean="0">
                <a:solidFill>
                  <a:schemeClr val="tx1"/>
                </a:solidFill>
              </a:rPr>
              <a:t>　　「</a:t>
            </a:r>
            <a:r>
              <a:rPr lang="ja-JP" altLang="en-US" sz="1800" dirty="0">
                <a:solidFill>
                  <a:schemeClr val="tx1"/>
                </a:solidFill>
              </a:rPr>
              <a:t>ものづくり・商業・サービス生産性向上促進補助</a:t>
            </a:r>
            <a:r>
              <a:rPr lang="ja-JP" altLang="en-US" sz="1800" dirty="0" smtClean="0">
                <a:solidFill>
                  <a:schemeClr val="tx1"/>
                </a:solidFill>
              </a:rPr>
              <a:t>金」</a:t>
            </a:r>
            <a:endParaRPr lang="ja-JP" altLang="en-US" sz="1800" dirty="0">
              <a:solidFill>
                <a:schemeClr val="tx1"/>
              </a:solidFill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</a:rPr>
              <a:t>　　　　　　</a:t>
            </a:r>
            <a:r>
              <a:rPr lang="ja-JP" altLang="en-US" sz="1800" dirty="0" smtClean="0">
                <a:solidFill>
                  <a:schemeClr val="tx1"/>
                </a:solidFill>
              </a:rPr>
              <a:t>　　　　　　　　制度</a:t>
            </a:r>
            <a:r>
              <a:rPr lang="ja-JP" altLang="en-US" sz="1800" dirty="0">
                <a:solidFill>
                  <a:schemeClr val="tx1"/>
                </a:solidFill>
              </a:rPr>
              <a:t>概要・申請</a:t>
            </a:r>
            <a:r>
              <a:rPr lang="ja-JP" altLang="en-US" sz="1800" dirty="0" smtClean="0">
                <a:solidFill>
                  <a:schemeClr val="tx1"/>
                </a:solidFill>
              </a:rPr>
              <a:t>ポイント</a:t>
            </a:r>
            <a:r>
              <a:rPr lang="ja-JP" altLang="en-US" sz="1800" dirty="0">
                <a:solidFill>
                  <a:schemeClr val="tx1"/>
                </a:solidFill>
              </a:rPr>
              <a:t>説明会</a:t>
            </a:r>
            <a:r>
              <a:rPr lang="en-US" altLang="ja-JP" sz="1800" dirty="0" smtClean="0">
                <a:solidFill>
                  <a:schemeClr val="tx1"/>
                </a:solidFill>
              </a:rPr>
              <a:t>【</a:t>
            </a:r>
            <a:r>
              <a:rPr lang="ja-JP" altLang="en-US" sz="1800" dirty="0">
                <a:solidFill>
                  <a:schemeClr val="tx1"/>
                </a:solidFill>
              </a:rPr>
              <a:t>参加申込書</a:t>
            </a:r>
            <a:r>
              <a:rPr lang="en-US" altLang="ja-JP" sz="1800" dirty="0" smtClean="0">
                <a:solidFill>
                  <a:schemeClr val="tx1"/>
                </a:solidFill>
              </a:rPr>
              <a:t>】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dist"/>
            <a:r>
              <a:rPr lang="ja-JP" altLang="en-US" sz="2000" dirty="0" smtClean="0">
                <a:solidFill>
                  <a:schemeClr val="tx1"/>
                </a:solidFill>
              </a:rPr>
              <a:t>　　　　</a:t>
            </a:r>
            <a:endParaRPr lang="ja-JP" altLang="ja-JP" sz="20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0" y="9082700"/>
            <a:ext cx="6858000" cy="8233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endParaRPr lang="en-US" altLang="ja-JP" u="sng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ja-JP" u="sng" dirty="0">
              <a:solidFill>
                <a:schemeClr val="bg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730830" y="2851483"/>
            <a:ext cx="4710914" cy="129906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39700">
              <a:spcBef>
                <a:spcPts val="60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① </a:t>
            </a:r>
            <a:r>
              <a:rPr lang="zh-TW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</a:t>
            </a:r>
            <a:r>
              <a:rPr lang="zh-TW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再構築補助</a:t>
            </a:r>
            <a:r>
              <a:rPr lang="zh-TW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の制度説明（</a:t>
            </a:r>
            <a:r>
              <a:rPr lang="en-US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>
              <a:spcBef>
                <a:spcPts val="600"/>
              </a:spcBef>
              <a:spcAft>
                <a:spcPts val="0"/>
              </a:spcAft>
            </a:pPr>
            <a:r>
              <a:rPr lang="ja-JP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ものづくり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・商業・サービス生産性向上促進補助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金の制度説明</a:t>
            </a:r>
            <a:endParaRPr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>
              <a:spcBef>
                <a:spcPts val="600"/>
              </a:spcBef>
              <a:spcAft>
                <a:spcPts val="0"/>
              </a:spcAft>
            </a:pP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説明者：</a:t>
            </a:r>
            <a:r>
              <a:rPr lang="zh-TW" altLang="en-US" sz="9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経済産業省関東経済産業局</a:t>
            </a:r>
            <a:r>
              <a:rPr lang="zh-TW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職員</a:t>
            </a:r>
            <a:r>
              <a:rPr lang="ja-JP" altLang="en-US" sz="900" u="sng" kern="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栃木県中小</a:t>
            </a:r>
            <a:r>
              <a:rPr lang="ja-JP" altLang="en-US" sz="9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企業団体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中央会職員</a:t>
            </a:r>
            <a:endParaRPr lang="en-US" altLang="ja-JP" sz="900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>
              <a:spcBef>
                <a:spcPts val="600"/>
              </a:spcBef>
              <a:spcAft>
                <a:spcPts val="0"/>
              </a:spcAft>
            </a:pP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現時点（</a:t>
            </a:r>
            <a:r>
              <a:rPr lang="ja-JP" altLang="en-US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現在）で公募要領が公開されていないため、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当日時点で公開できる内容での説明となりますので、御了承ください。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713163" y="6011083"/>
            <a:ext cx="4728581" cy="112232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以下のお申し込みフォームに必要事項を記載の上、</a:t>
            </a:r>
            <a:r>
              <a:rPr lang="ja-JP" altLang="en-US" sz="105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</a:t>
            </a:r>
            <a:r>
              <a:rPr lang="ja-JP" altLang="en-US" sz="1050" kern="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22</a:t>
            </a:r>
            <a:r>
              <a:rPr lang="ja-JP" altLang="en-US" sz="1050" kern="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日（月）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までに</a:t>
            </a:r>
            <a:r>
              <a: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でお申込みください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講演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につきましては、お申し込みいただいた後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、説明会へ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の案内をメールで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差し上げます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ので、参加可能な端末で受け取れるメール アドレスを記載ください。</a:t>
            </a:r>
          </a:p>
          <a:p>
            <a:pPr marL="171450" indent="-1714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セミナー開催前日までに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事務局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案内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メール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が届かない場合は、大変お手数で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すが以下のお問合せ先まで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ご連絡をお願いいたします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94610" y="2847218"/>
            <a:ext cx="1133939" cy="1304627"/>
          </a:xfrm>
          <a:prstGeom prst="rect">
            <a:avLst/>
          </a:prstGeom>
          <a:solidFill>
            <a:srgbClr val="215D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lang="ja-JP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94610" y="4679449"/>
            <a:ext cx="1133939" cy="345930"/>
          </a:xfrm>
          <a:prstGeom prst="rect">
            <a:avLst/>
          </a:prstGeom>
          <a:solidFill>
            <a:srgbClr val="215D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参加費</a:t>
            </a:r>
            <a:endParaRPr lang="ja-JP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730830" y="4680439"/>
            <a:ext cx="4710914" cy="33709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39700">
              <a:spcBef>
                <a:spcPts val="60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無料</a:t>
            </a:r>
            <a:endParaRPr lang="ja-JP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94610" y="5571119"/>
            <a:ext cx="1133939" cy="345930"/>
          </a:xfrm>
          <a:prstGeom prst="rect">
            <a:avLst/>
          </a:prstGeom>
          <a:solidFill>
            <a:srgbClr val="215D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開催方法</a:t>
            </a:r>
            <a:endParaRPr lang="ja-JP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94610" y="6011082"/>
            <a:ext cx="1133939" cy="1122326"/>
          </a:xfrm>
          <a:prstGeom prst="rect">
            <a:avLst/>
          </a:prstGeom>
          <a:solidFill>
            <a:srgbClr val="215D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申込方法</a:t>
            </a:r>
            <a:endParaRPr lang="ja-JP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713163" y="5565559"/>
            <a:ext cx="4728581" cy="34593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39700">
              <a:spcBef>
                <a:spcPts val="60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オンライン開催（</a:t>
            </a:r>
            <a:r>
              <a:rPr lang="en-US" altLang="ja-JP" sz="1200" kern="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Webex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94610" y="7189419"/>
            <a:ext cx="2303324" cy="323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altLang="ja-JP" sz="1600" dirty="0" smtClean="0">
                <a:solidFill>
                  <a:schemeClr val="tx1"/>
                </a:solidFill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</a:rPr>
              <a:t>お申込みフォーム</a:t>
            </a:r>
            <a:r>
              <a:rPr lang="en-US" altLang="ja-JP" sz="1600" dirty="0" smtClean="0">
                <a:solidFill>
                  <a:schemeClr val="tx1"/>
                </a:solidFill>
              </a:rPr>
              <a:t>】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35829"/>
              </p:ext>
            </p:extLst>
          </p:nvPr>
        </p:nvGraphicFramePr>
        <p:xfrm>
          <a:off x="394610" y="7566120"/>
          <a:ext cx="604713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655">
                  <a:extLst>
                    <a:ext uri="{9D8B030D-6E8A-4147-A177-3AD203B41FA5}">
                      <a16:colId xmlns:a16="http://schemas.microsoft.com/office/drawing/2014/main" val="2319510485"/>
                    </a:ext>
                  </a:extLst>
                </a:gridCol>
                <a:gridCol w="2154725">
                  <a:extLst>
                    <a:ext uri="{9D8B030D-6E8A-4147-A177-3AD203B41FA5}">
                      <a16:colId xmlns:a16="http://schemas.microsoft.com/office/drawing/2014/main" val="898731769"/>
                    </a:ext>
                  </a:extLst>
                </a:gridCol>
                <a:gridCol w="2548753">
                  <a:extLst>
                    <a:ext uri="{9D8B030D-6E8A-4147-A177-3AD203B41FA5}">
                      <a16:colId xmlns:a16="http://schemas.microsoft.com/office/drawing/2014/main" val="380487046"/>
                    </a:ext>
                  </a:extLst>
                </a:gridCol>
              </a:tblGrid>
              <a:tr h="207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316966"/>
                  </a:ext>
                </a:extLst>
              </a:tr>
              <a:tr h="207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貴社住所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924830"/>
                  </a:ext>
                </a:extLst>
              </a:tr>
              <a:tr h="3456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参加者様の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所属、役職・氏名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所属：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職・氏名：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031386"/>
                  </a:ext>
                </a:extLst>
              </a:tr>
              <a:tr h="3456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参加者様の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379979"/>
                  </a:ext>
                </a:extLst>
              </a:tr>
            </a:tbl>
          </a:graphicData>
        </a:graphic>
      </p:graphicFrame>
      <p:sp>
        <p:nvSpPr>
          <p:cNvPr id="86" name="Rectangle 16" descr="ひし形 (枠のみ)"/>
          <p:cNvSpPr>
            <a:spLocks noChangeArrowheads="1"/>
          </p:cNvSpPr>
          <p:nvPr/>
        </p:nvSpPr>
        <p:spPr bwMode="auto">
          <a:xfrm>
            <a:off x="2543699" y="9618649"/>
            <a:ext cx="4101139" cy="24622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7A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栃木県 産業</a:t>
            </a:r>
            <a:r>
              <a:rPr lang="zh-TW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労働</a:t>
            </a:r>
            <a:r>
              <a:rPr lang="zh-TW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観光部 工業振興課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（小池） </a:t>
            </a:r>
            <a:r>
              <a:rPr lang="en-US" altLang="zh-TW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zh-TW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zh-TW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028-623-3192</a:t>
            </a:r>
          </a:p>
        </p:txBody>
      </p:sp>
      <p:sp>
        <p:nvSpPr>
          <p:cNvPr id="87" name="Rectangle 16" descr="ひし形 (枠のみ)"/>
          <p:cNvSpPr>
            <a:spLocks noChangeArrowheads="1"/>
          </p:cNvSpPr>
          <p:nvPr/>
        </p:nvSpPr>
        <p:spPr bwMode="auto">
          <a:xfrm>
            <a:off x="318474" y="9064708"/>
            <a:ext cx="6326364" cy="5847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7A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600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■お申込み・お問合せ先</a:t>
            </a:r>
            <a:endParaRPr lang="en-US" altLang="ja-JP" sz="1600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TW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 </a:t>
            </a:r>
            <a:r>
              <a:rPr lang="en-US" altLang="zh-TW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en-US" altLang="zh-TW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028-623-3945</a:t>
            </a:r>
            <a:r>
              <a:rPr lang="ja-JP" altLang="en-US" sz="1600" dirty="0" smtClean="0">
                <a:solidFill>
                  <a:srgbClr val="04455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zh-TW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zh-TW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zh-TW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kougyou@pref.tochigi.lg.jp</a:t>
            </a:r>
            <a:endParaRPr lang="en-US" altLang="zh-TW" sz="1600" u="sng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394610" y="4234552"/>
            <a:ext cx="1133939" cy="345930"/>
          </a:xfrm>
          <a:prstGeom prst="rect">
            <a:avLst/>
          </a:prstGeom>
          <a:solidFill>
            <a:srgbClr val="215D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開催日時</a:t>
            </a:r>
            <a:endParaRPr lang="ja-JP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1730830" y="4238817"/>
            <a:ext cx="4710914" cy="33709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39700">
              <a:spcBef>
                <a:spcPts val="60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令和３年３月</a:t>
            </a:r>
            <a:r>
              <a:rPr lang="en-US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４日（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水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en-US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１：</a:t>
            </a:r>
            <a:r>
              <a:rPr lang="en-US" altLang="ja-JP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r>
              <a:rPr lang="en-US" altLang="ja-JP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lang="ja-JP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94610" y="5122238"/>
            <a:ext cx="1133939" cy="345930"/>
          </a:xfrm>
          <a:prstGeom prst="rect">
            <a:avLst/>
          </a:prstGeom>
          <a:solidFill>
            <a:srgbClr val="215D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  <a:endParaRPr lang="ja-JP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30830" y="5119953"/>
            <a:ext cx="4710914" cy="33709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39700">
              <a:spcBef>
                <a:spcPts val="60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県内事業者、各支援機関担当者、市町担当者　等</a:t>
            </a:r>
            <a:endParaRPr lang="ja-JP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7151" y="61913"/>
            <a:ext cx="6747510" cy="1710795"/>
          </a:xfrm>
          <a:prstGeom prst="rect">
            <a:avLst/>
          </a:prstGeom>
          <a:noFill/>
          <a:ln w="952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1F8A6"/>
        </a:solidFill>
      </a:spPr>
      <a:bodyPr anchor="ctr"/>
      <a:lstStyle>
        <a:defPPr algn="ctr">
          <a:defRPr sz="1200" b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pattFill prst="pct75">
          <a:fgClr>
            <a:schemeClr val="accent1"/>
          </a:fgClr>
          <a:bgClr>
            <a:srgbClr val="FFFFFF"/>
          </a:bgClr>
        </a:pattFill>
        <a:ln w="9525" algn="ctr">
          <a:noFill/>
          <a:miter lim="800000"/>
          <a:headEnd/>
          <a:tailEnd/>
        </a:ln>
        <a:effectLst>
          <a:outerShdw dist="71842" dir="2700000" algn="ctr" rotWithShape="0">
            <a:schemeClr val="bg2"/>
          </a:outerShdw>
        </a:effectLst>
      </a:spPr>
      <a:bodyPr wrap="square" rtlCol="0">
        <a:spAutoFit/>
      </a:bodyPr>
      <a:lstStyle>
        <a:defPPr>
          <a:defRPr kumimoji="1" sz="1200" dirty="0" smtClean="0">
            <a:latin typeface="Arial" pitchFamily="34" charset="0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27670</TotalTime>
  <Words>385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Times New Roman</vt:lpstr>
      <vt:lpstr>Wingdings</vt:lpstr>
      <vt:lpstr>標準デザイン</vt:lpstr>
      <vt:lpstr>PowerPoint プレゼンテーション</vt:lpstr>
    </vt:vector>
  </TitlesOfParts>
  <Company>栃木県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栃木県</dc:creator>
  <cp:lastModifiedBy>Administrator</cp:lastModifiedBy>
  <cp:revision>1899</cp:revision>
  <cp:lastPrinted>2021-03-08T11:01:47Z</cp:lastPrinted>
  <dcterms:created xsi:type="dcterms:W3CDTF">2010-07-15T10:40:04Z</dcterms:created>
  <dcterms:modified xsi:type="dcterms:W3CDTF">2021-03-13T06:51:13Z</dcterms:modified>
</cp:coreProperties>
</file>