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6" r:id="rId2"/>
    <p:sldId id="258" r:id="rId3"/>
    <p:sldId id="271" r:id="rId4"/>
    <p:sldId id="279" r:id="rId5"/>
    <p:sldId id="333" r:id="rId6"/>
    <p:sldId id="316" r:id="rId7"/>
    <p:sldId id="339" r:id="rId8"/>
    <p:sldId id="332" r:id="rId9"/>
    <p:sldId id="326" r:id="rId10"/>
    <p:sldId id="337" r:id="rId11"/>
    <p:sldId id="325" r:id="rId12"/>
    <p:sldId id="338" r:id="rId13"/>
    <p:sldId id="327" r:id="rId14"/>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黒崎　宏則" initials="黒崎　宏則" lastIdx="0" clrIdx="0">
    <p:extLst>
      <p:ext uri="{19B8F6BF-5375-455C-9EA6-DF929625EA0E}">
        <p15:presenceInfo xmlns:p15="http://schemas.microsoft.com/office/powerpoint/2012/main" userId="S-1-5-21-1340671657-1656688661-317593308-22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FF66"/>
    <a:srgbClr val="178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269FA-10E6-4F62-849D-CEF5C72B2527}" v="6" dt="2026-03-02T06:37:31.2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881" autoAdjust="0"/>
  </p:normalViewPr>
  <p:slideViewPr>
    <p:cSldViewPr snapToGrid="0">
      <p:cViewPr varScale="1">
        <p:scale>
          <a:sx n="43" d="100"/>
          <a:sy n="43" d="100"/>
        </p:scale>
        <p:origin x="1960" y="52"/>
      </p:cViewPr>
      <p:guideLst>
        <p:guide orient="horz" pos="218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瓦井　来実" userId="dd45d357-9efa-4965-a23e-b871f33c74f0" providerId="ADAL" clId="{7330DAD7-6700-42E8-B762-AC3DE768059A}"/>
    <pc:docChg chg="undo custSel addSld delSld modSld modNotesMaster modHandout">
      <pc:chgData name="瓦井　来実" userId="dd45d357-9efa-4965-a23e-b871f33c74f0" providerId="ADAL" clId="{7330DAD7-6700-42E8-B762-AC3DE768059A}" dt="2026-03-02T07:54:46.817" v="258" actId="207"/>
      <pc:docMkLst>
        <pc:docMk/>
      </pc:docMkLst>
      <pc:sldChg chg="modNotes modNotesTx">
        <pc:chgData name="瓦井　来実" userId="dd45d357-9efa-4965-a23e-b871f33c74f0" providerId="ADAL" clId="{7330DAD7-6700-42E8-B762-AC3DE768059A}" dt="2026-02-27T01:33:27.416" v="236" actId="400"/>
        <pc:sldMkLst>
          <pc:docMk/>
          <pc:sldMk cId="0" sldId="258"/>
        </pc:sldMkLst>
      </pc:sldChg>
      <pc:sldChg chg="modNotes">
        <pc:chgData name="瓦井　来実" userId="dd45d357-9efa-4965-a23e-b871f33c74f0" providerId="ADAL" clId="{7330DAD7-6700-42E8-B762-AC3DE768059A}" dt="2026-02-26T23:51:35.372" v="17"/>
        <pc:sldMkLst>
          <pc:docMk/>
          <pc:sldMk cId="0" sldId="266"/>
        </pc:sldMkLst>
      </pc:sldChg>
      <pc:sldChg chg="modNotes">
        <pc:chgData name="瓦井　来実" userId="dd45d357-9efa-4965-a23e-b871f33c74f0" providerId="ADAL" clId="{7330DAD7-6700-42E8-B762-AC3DE768059A}" dt="2026-02-26T23:51:35.372" v="17"/>
        <pc:sldMkLst>
          <pc:docMk/>
          <pc:sldMk cId="0" sldId="271"/>
        </pc:sldMkLst>
      </pc:sldChg>
      <pc:sldChg chg="modNotes">
        <pc:chgData name="瓦井　来実" userId="dd45d357-9efa-4965-a23e-b871f33c74f0" providerId="ADAL" clId="{7330DAD7-6700-42E8-B762-AC3DE768059A}" dt="2026-02-26T23:51:35.372" v="17"/>
        <pc:sldMkLst>
          <pc:docMk/>
          <pc:sldMk cId="0" sldId="279"/>
        </pc:sldMkLst>
      </pc:sldChg>
      <pc:sldChg chg="modNotes">
        <pc:chgData name="瓦井　来実" userId="dd45d357-9efa-4965-a23e-b871f33c74f0" providerId="ADAL" clId="{7330DAD7-6700-42E8-B762-AC3DE768059A}" dt="2026-02-26T23:51:35.372" v="17"/>
        <pc:sldMkLst>
          <pc:docMk/>
          <pc:sldMk cId="2548502033" sldId="316"/>
        </pc:sldMkLst>
      </pc:sldChg>
      <pc:sldChg chg="modNotes modNotesTx">
        <pc:chgData name="瓦井　来実" userId="dd45d357-9efa-4965-a23e-b871f33c74f0" providerId="ADAL" clId="{7330DAD7-6700-42E8-B762-AC3DE768059A}" dt="2026-02-27T07:29:12.954" v="246" actId="20577"/>
        <pc:sldMkLst>
          <pc:docMk/>
          <pc:sldMk cId="1041581120" sldId="325"/>
        </pc:sldMkLst>
      </pc:sldChg>
      <pc:sldChg chg="modNotes modNotesTx">
        <pc:chgData name="瓦井　来実" userId="dd45d357-9efa-4965-a23e-b871f33c74f0" providerId="ADAL" clId="{7330DAD7-6700-42E8-B762-AC3DE768059A}" dt="2026-02-27T01:30:44.969" v="95" actId="20577"/>
        <pc:sldMkLst>
          <pc:docMk/>
          <pc:sldMk cId="2566878976" sldId="326"/>
        </pc:sldMkLst>
      </pc:sldChg>
      <pc:sldChg chg="modNotes modNotesTx">
        <pc:chgData name="瓦井　来実" userId="dd45d357-9efa-4965-a23e-b871f33c74f0" providerId="ADAL" clId="{7330DAD7-6700-42E8-B762-AC3DE768059A}" dt="2026-02-27T07:29:26.322" v="257" actId="20577"/>
        <pc:sldMkLst>
          <pc:docMk/>
          <pc:sldMk cId="4103599082" sldId="327"/>
        </pc:sldMkLst>
      </pc:sldChg>
      <pc:sldChg chg="add del modNotes">
        <pc:chgData name="瓦井　来実" userId="dd45d357-9efa-4965-a23e-b871f33c74f0" providerId="ADAL" clId="{7330DAD7-6700-42E8-B762-AC3DE768059A}" dt="2026-02-27T07:29:08.153" v="243" actId="2696"/>
        <pc:sldMkLst>
          <pc:docMk/>
          <pc:sldMk cId="2143953078" sldId="330"/>
        </pc:sldMkLst>
      </pc:sldChg>
      <pc:sldChg chg="modNotes modNotesTx">
        <pc:chgData name="瓦井　来実" userId="dd45d357-9efa-4965-a23e-b871f33c74f0" providerId="ADAL" clId="{7330DAD7-6700-42E8-B762-AC3DE768059A}" dt="2026-02-26T23:51:35.734" v="18" actId="27636"/>
        <pc:sldMkLst>
          <pc:docMk/>
          <pc:sldMk cId="1831751709" sldId="332"/>
        </pc:sldMkLst>
      </pc:sldChg>
      <pc:sldChg chg="modSp mod modNotes modNotesTx">
        <pc:chgData name="瓦井　来実" userId="dd45d357-9efa-4965-a23e-b871f33c74f0" providerId="ADAL" clId="{7330DAD7-6700-42E8-B762-AC3DE768059A}" dt="2026-03-02T07:54:46.817" v="258" actId="207"/>
        <pc:sldMkLst>
          <pc:docMk/>
          <pc:sldMk cId="3737288325" sldId="333"/>
        </pc:sldMkLst>
        <pc:spChg chg="mod">
          <ac:chgData name="瓦井　来実" userId="dd45d357-9efa-4965-a23e-b871f33c74f0" providerId="ADAL" clId="{7330DAD7-6700-42E8-B762-AC3DE768059A}" dt="2026-03-02T07:54:46.817" v="258" actId="207"/>
          <ac:spMkLst>
            <pc:docMk/>
            <pc:sldMk cId="3737288325" sldId="333"/>
            <ac:spMk id="4" creationId="{BB27FF80-FADC-9819-60D6-E481ECC0B04D}"/>
          </ac:spMkLst>
        </pc:spChg>
      </pc:sldChg>
      <pc:sldChg chg="modNotes">
        <pc:chgData name="瓦井　来実" userId="dd45d357-9efa-4965-a23e-b871f33c74f0" providerId="ADAL" clId="{7330DAD7-6700-42E8-B762-AC3DE768059A}" dt="2026-02-26T23:51:35.372" v="17"/>
        <pc:sldMkLst>
          <pc:docMk/>
          <pc:sldMk cId="243651588" sldId="337"/>
        </pc:sldMkLst>
      </pc:sldChg>
      <pc:sldChg chg="modNotes modNotesTx">
        <pc:chgData name="瓦井　来実" userId="dd45d357-9efa-4965-a23e-b871f33c74f0" providerId="ADAL" clId="{7330DAD7-6700-42E8-B762-AC3DE768059A}" dt="2026-02-27T07:29:21.330" v="253" actId="20577"/>
        <pc:sldMkLst>
          <pc:docMk/>
          <pc:sldMk cId="2730949944" sldId="338"/>
        </pc:sldMkLst>
      </pc:sldChg>
      <pc:sldChg chg="modNotes modNotesTx">
        <pc:chgData name="瓦井　来実" userId="dd45d357-9efa-4965-a23e-b871f33c74f0" providerId="ADAL" clId="{7330DAD7-6700-42E8-B762-AC3DE768059A}" dt="2026-02-27T01:30:11.513" v="45" actId="20577"/>
        <pc:sldMkLst>
          <pc:docMk/>
          <pc:sldMk cId="2850067615" sldId="339"/>
        </pc:sldMkLst>
      </pc:sldChg>
    </pc:docChg>
  </pc:docChgLst>
  <pc:docChgLst>
    <pc:chgData name="伊澤　由貴" userId="2fb3c11a-8c8f-48ba-9c67-d3d762484960" providerId="ADAL" clId="{250269FA-10E6-4F62-849D-CEF5C72B2527}"/>
    <pc:docChg chg="custSel modSld">
      <pc:chgData name="伊澤　由貴" userId="2fb3c11a-8c8f-48ba-9c67-d3d762484960" providerId="ADAL" clId="{250269FA-10E6-4F62-849D-CEF5C72B2527}" dt="2026-03-02T06:37:31.269" v="34" actId="20577"/>
      <pc:docMkLst>
        <pc:docMk/>
      </pc:docMkLst>
      <pc:sldChg chg="modSp mod modNotes modNotesTx">
        <pc:chgData name="伊澤　由貴" userId="2fb3c11a-8c8f-48ba-9c67-d3d762484960" providerId="ADAL" clId="{250269FA-10E6-4F62-849D-CEF5C72B2527}" dt="2026-03-02T06:37:31.269" v="34" actId="20577"/>
        <pc:sldMkLst>
          <pc:docMk/>
          <pc:sldMk cId="4103599082" sldId="327"/>
        </pc:sldMkLst>
        <pc:spChg chg="mod">
          <ac:chgData name="伊澤　由貴" userId="2fb3c11a-8c8f-48ba-9c67-d3d762484960" providerId="ADAL" clId="{250269FA-10E6-4F62-849D-CEF5C72B2527}" dt="2026-03-02T06:29:26.559" v="2" actId="20577"/>
          <ac:spMkLst>
            <pc:docMk/>
            <pc:sldMk cId="4103599082" sldId="327"/>
            <ac:spMk id="32" creationId="{00000000-0000-0000-0000-000000000000}"/>
          </ac:spMkLst>
        </pc:spChg>
      </pc:sldChg>
      <pc:sldChg chg="modSp mod">
        <pc:chgData name="伊澤　由貴" userId="2fb3c11a-8c8f-48ba-9c67-d3d762484960" providerId="ADAL" clId="{250269FA-10E6-4F62-849D-CEF5C72B2527}" dt="2026-03-02T06:28:25.489" v="1" actId="207"/>
        <pc:sldMkLst>
          <pc:docMk/>
          <pc:sldMk cId="3737288325" sldId="333"/>
        </pc:sldMkLst>
        <pc:spChg chg="mod">
          <ac:chgData name="伊澤　由貴" userId="2fb3c11a-8c8f-48ba-9c67-d3d762484960" providerId="ADAL" clId="{250269FA-10E6-4F62-849D-CEF5C72B2527}" dt="2026-03-02T06:28:25.489" v="1" actId="207"/>
          <ac:spMkLst>
            <pc:docMk/>
            <pc:sldMk cId="3737288325" sldId="333"/>
            <ac:spMk id="4" creationId="{BB27FF80-FADC-9819-60D6-E481ECC0B04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3"/>
            <a:ext cx="3077951" cy="51109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2938" y="3"/>
            <a:ext cx="3077951" cy="511095"/>
          </a:xfrm>
          <a:prstGeom prst="rect">
            <a:avLst/>
          </a:prstGeom>
        </p:spPr>
        <p:txBody>
          <a:bodyPr vert="horz" lIns="91432" tIns="45716" rIns="91432" bIns="45716" rtlCol="0"/>
          <a:lstStyle>
            <a:lvl1pPr algn="r">
              <a:defRPr sz="1200"/>
            </a:lvl1pPr>
          </a:lstStyle>
          <a:p>
            <a:fld id="{8DB147E2-DD49-4211-9264-C990611FEFEF}" type="datetimeFigureOut">
              <a:rPr kumimoji="1" lang="ja-JP" altLang="en-US" smtClean="0"/>
              <a:pPr/>
              <a:t>2026/3/11</a:t>
            </a:fld>
            <a:endParaRPr kumimoji="1" lang="ja-JP" altLang="en-US"/>
          </a:p>
        </p:txBody>
      </p:sp>
      <p:sp>
        <p:nvSpPr>
          <p:cNvPr id="4" name="フッター プレースホルダ 3"/>
          <p:cNvSpPr>
            <a:spLocks noGrp="1"/>
          </p:cNvSpPr>
          <p:nvPr>
            <p:ph type="ftr" sz="quarter" idx="2"/>
          </p:nvPr>
        </p:nvSpPr>
        <p:spPr>
          <a:xfrm>
            <a:off x="0" y="9720344"/>
            <a:ext cx="3077951" cy="511095"/>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2938" y="9720344"/>
            <a:ext cx="3077951" cy="511095"/>
          </a:xfrm>
          <a:prstGeom prst="rect">
            <a:avLst/>
          </a:prstGeom>
        </p:spPr>
        <p:txBody>
          <a:bodyPr vert="horz" lIns="91432" tIns="45716" rIns="91432" bIns="45716" rtlCol="0" anchor="b"/>
          <a:lstStyle>
            <a:lvl1pPr algn="r">
              <a:defRPr sz="1200"/>
            </a:lvl1pPr>
          </a:lstStyle>
          <a:p>
            <a:fld id="{22C6BA23-E288-4383-AD6E-77D41B4AFFD3}" type="slidenum">
              <a:rPr kumimoji="1" lang="ja-JP" altLang="en-US" smtClean="0"/>
              <a:pPr/>
              <a:t>‹#›</a:t>
            </a:fld>
            <a:endParaRPr kumimoji="1" lang="ja-JP" altLang="en-US"/>
          </a:p>
        </p:txBody>
      </p:sp>
    </p:spTree>
    <p:extLst>
      <p:ext uri="{BB962C8B-B14F-4D97-AF65-F5344CB8AC3E}">
        <p14:creationId xmlns:p14="http://schemas.microsoft.com/office/powerpoint/2010/main" val="525659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3077518" cy="511570"/>
          </a:xfrm>
          <a:prstGeom prst="rect">
            <a:avLst/>
          </a:prstGeom>
        </p:spPr>
        <p:txBody>
          <a:bodyPr vert="horz" lIns="94641" tIns="47321" rIns="94641" bIns="47321" rtlCol="0"/>
          <a:lstStyle>
            <a:lvl1pPr algn="l">
              <a:defRPr sz="1200"/>
            </a:lvl1pPr>
          </a:lstStyle>
          <a:p>
            <a:endParaRPr kumimoji="1" lang="ja-JP" altLang="en-US"/>
          </a:p>
        </p:txBody>
      </p:sp>
      <p:sp>
        <p:nvSpPr>
          <p:cNvPr id="3" name="日付プレースホルダ 2"/>
          <p:cNvSpPr>
            <a:spLocks noGrp="1"/>
          </p:cNvSpPr>
          <p:nvPr>
            <p:ph type="dt" idx="1"/>
          </p:nvPr>
        </p:nvSpPr>
        <p:spPr>
          <a:xfrm>
            <a:off x="4023303" y="0"/>
            <a:ext cx="3077518" cy="511570"/>
          </a:xfrm>
          <a:prstGeom prst="rect">
            <a:avLst/>
          </a:prstGeom>
        </p:spPr>
        <p:txBody>
          <a:bodyPr vert="horz" lIns="94641" tIns="47321" rIns="94641" bIns="47321" rtlCol="0"/>
          <a:lstStyle>
            <a:lvl1pPr algn="r">
              <a:defRPr sz="1200"/>
            </a:lvl1pPr>
          </a:lstStyle>
          <a:p>
            <a:fld id="{A45A8C0D-D3CB-424C-8324-9FF1ECF30E69}" type="datetimeFigureOut">
              <a:rPr kumimoji="1" lang="ja-JP" altLang="en-US" smtClean="0"/>
              <a:pPr/>
              <a:t>2026/3/11</a:t>
            </a:fld>
            <a:endParaRPr kumimoji="1" lang="ja-JP" altLang="en-US"/>
          </a:p>
        </p:txBody>
      </p:sp>
      <p:sp>
        <p:nvSpPr>
          <p:cNvPr id="4" name="スライド イメージ プレースホルダ 3"/>
          <p:cNvSpPr>
            <a:spLocks noGrp="1" noRot="1" noChangeAspect="1"/>
          </p:cNvSpPr>
          <p:nvPr>
            <p:ph type="sldImg" idx="2"/>
          </p:nvPr>
        </p:nvSpPr>
        <p:spPr>
          <a:xfrm>
            <a:off x="436563" y="668338"/>
            <a:ext cx="6326187" cy="4745037"/>
          </a:xfrm>
          <a:prstGeom prst="rect">
            <a:avLst/>
          </a:prstGeom>
          <a:noFill/>
          <a:ln w="12700">
            <a:solidFill>
              <a:prstClr val="black"/>
            </a:solidFill>
          </a:ln>
        </p:spPr>
        <p:txBody>
          <a:bodyPr vert="horz" lIns="94641" tIns="47321" rIns="94641" bIns="47321" rtlCol="0" anchor="ctr"/>
          <a:lstStyle/>
          <a:p>
            <a:endParaRPr lang="ja-JP" altLang="en-US"/>
          </a:p>
        </p:txBody>
      </p:sp>
      <p:sp>
        <p:nvSpPr>
          <p:cNvPr id="5" name="ノート プレースホルダ 4"/>
          <p:cNvSpPr>
            <a:spLocks noGrp="1"/>
          </p:cNvSpPr>
          <p:nvPr>
            <p:ph type="body" sz="quarter" idx="3"/>
          </p:nvPr>
        </p:nvSpPr>
        <p:spPr>
          <a:xfrm>
            <a:off x="710581" y="5709598"/>
            <a:ext cx="5681317" cy="3755256"/>
          </a:xfrm>
          <a:prstGeom prst="rect">
            <a:avLst/>
          </a:prstGeom>
        </p:spPr>
        <p:txBody>
          <a:bodyPr vert="horz" lIns="94641" tIns="47321" rIns="94641" bIns="4732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719823"/>
            <a:ext cx="3077518" cy="511569"/>
          </a:xfrm>
          <a:prstGeom prst="rect">
            <a:avLst/>
          </a:prstGeom>
        </p:spPr>
        <p:txBody>
          <a:bodyPr vert="horz" lIns="94641" tIns="47321" rIns="94641" bIns="4732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3303" y="9719823"/>
            <a:ext cx="3077518" cy="511569"/>
          </a:xfrm>
          <a:prstGeom prst="rect">
            <a:avLst/>
          </a:prstGeom>
        </p:spPr>
        <p:txBody>
          <a:bodyPr vert="horz" lIns="94641" tIns="47321" rIns="94641" bIns="47321" rtlCol="0" anchor="b"/>
          <a:lstStyle>
            <a:lvl1pPr algn="r">
              <a:defRPr sz="1200"/>
            </a:lvl1pPr>
          </a:lstStyle>
          <a:p>
            <a:fld id="{A1BA12A9-037C-4268-99A8-F39ED59DD330}" type="slidenum">
              <a:rPr kumimoji="1" lang="ja-JP" altLang="en-US" smtClean="0"/>
              <a:pPr/>
              <a:t>‹#›</a:t>
            </a:fld>
            <a:endParaRPr kumimoji="1" lang="ja-JP" altLang="en-US"/>
          </a:p>
        </p:txBody>
      </p:sp>
    </p:spTree>
    <p:extLst>
      <p:ext uri="{BB962C8B-B14F-4D97-AF65-F5344CB8AC3E}">
        <p14:creationId xmlns:p14="http://schemas.microsoft.com/office/powerpoint/2010/main" val="2879207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p:txBody>
          <a:bodyPr>
            <a:normAutofit/>
          </a:bodyPr>
          <a:lstStyle/>
          <a:p>
            <a:r>
              <a:rPr kumimoji="1" lang="ja-JP" altLang="en-US" dirty="0"/>
              <a:t>経営支援課金融担当です。</a:t>
            </a:r>
            <a:endParaRPr kumimoji="1" lang="en-US" altLang="ja-JP" dirty="0"/>
          </a:p>
          <a:p>
            <a:r>
              <a:rPr kumimoji="1" lang="ja-JP" altLang="en-US" dirty="0"/>
              <a:t>本日は御視聴いただきありがとうございます。</a:t>
            </a:r>
            <a:endParaRPr kumimoji="1" lang="en-US" altLang="ja-JP" dirty="0"/>
          </a:p>
          <a:p>
            <a:r>
              <a:rPr kumimoji="1" lang="ja-JP" altLang="en-US" dirty="0"/>
              <a:t>私からは令和８年度県制度融資の概要について説明いたします。</a:t>
            </a:r>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fld id="{A1BA12A9-037C-4268-99A8-F39ED59DD330}" type="slidenum">
              <a:rPr kumimoji="1" lang="ja-JP" altLang="en-US" smtClean="0"/>
              <a:pPr/>
              <a:t>1</a:t>
            </a:fld>
            <a:endParaRPr kumimoji="1" lang="ja-JP" altLang="en-US"/>
          </a:p>
        </p:txBody>
      </p:sp>
    </p:spTree>
    <p:extLst>
      <p:ext uri="{BB962C8B-B14F-4D97-AF65-F5344CB8AC3E}">
        <p14:creationId xmlns:p14="http://schemas.microsoft.com/office/powerpoint/2010/main" val="137899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48BC7-B48B-0FDF-E40C-A935C90890DD}"/>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0E9206B1-7389-84EB-3516-E65DC713663F}"/>
              </a:ext>
            </a:extLst>
          </p:cNvPr>
          <p:cNvSpPr>
            <a:spLocks noGrp="1" noRot="1" noChangeAspect="1"/>
          </p:cNvSpPr>
          <p:nvPr>
            <p:ph type="sldImg"/>
          </p:nvPr>
        </p:nvSpPr>
        <p:spPr>
          <a:xfrm>
            <a:off x="436563" y="668338"/>
            <a:ext cx="6326187" cy="4745037"/>
          </a:xfrm>
        </p:spPr>
      </p:sp>
      <p:sp>
        <p:nvSpPr>
          <p:cNvPr id="3" name="ノート プレースホルダ 2">
            <a:extLst>
              <a:ext uri="{FF2B5EF4-FFF2-40B4-BE49-F238E27FC236}">
                <a16:creationId xmlns:a16="http://schemas.microsoft.com/office/drawing/2014/main" id="{1C603DF7-A83C-C1D0-1872-4F91CBCE9625}"/>
              </a:ext>
            </a:extLst>
          </p:cNvPr>
          <p:cNvSpPr>
            <a:spLocks noGrp="1"/>
          </p:cNvSpPr>
          <p:nvPr>
            <p:ph type="body" idx="1"/>
          </p:nvPr>
        </p:nvSpPr>
        <p:spPr/>
        <p:txBody>
          <a:bodyPr>
            <a:normAutofit/>
          </a:bodyPr>
          <a:lstStyle/>
          <a:p>
            <a:pPr defTabSz="946406">
              <a:defRPr/>
            </a:pPr>
            <a:r>
              <a:rPr kumimoji="1" lang="en-US" altLang="ja-JP" dirty="0">
                <a:latin typeface="ＭＳ ゴシック" panose="020B0609070205080204" pitchFamily="49" charset="-128"/>
                <a:ea typeface="ＭＳ ゴシック" panose="020B0609070205080204" pitchFamily="49" charset="-128"/>
              </a:rPr>
              <a:t>10</a:t>
            </a:r>
            <a:r>
              <a:rPr kumimoji="1" lang="ja-JP" altLang="en-US" dirty="0">
                <a:latin typeface="ＭＳ ゴシック" panose="020B0609070205080204" pitchFamily="49" charset="-128"/>
                <a:ea typeface="ＭＳ ゴシック" panose="020B0609070205080204" pitchFamily="49" charset="-128"/>
              </a:rPr>
              <a:t>ページをご覧ください。</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「米国関税緊急対策資金」は昨年度</a:t>
            </a:r>
            <a:r>
              <a:rPr kumimoji="1" lang="en-US" altLang="ja-JP" dirty="0">
                <a:solidFill>
                  <a:schemeClr val="tx1"/>
                </a:solidFill>
                <a:latin typeface="ＭＳ ゴシック" panose="020B0609070205080204" pitchFamily="49" charset="-128"/>
                <a:ea typeface="ＭＳ ゴシック" panose="020B0609070205080204" pitchFamily="49" charset="-128"/>
              </a:rPr>
              <a:t>10</a:t>
            </a:r>
            <a:r>
              <a:rPr kumimoji="1" lang="ja-JP" altLang="en-US" dirty="0">
                <a:solidFill>
                  <a:schemeClr val="tx1"/>
                </a:solidFill>
                <a:latin typeface="ＭＳ ゴシック" panose="020B0609070205080204" pitchFamily="49" charset="-128"/>
                <a:ea typeface="ＭＳ ゴシック" panose="020B0609070205080204" pitchFamily="49" charset="-128"/>
              </a:rPr>
              <a:t>月に創設された資金で、令和８年度も継続予定です。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売上等が減少している状況でなくても、米国関税措置の影響で減少が見込まれる場合、利用する事ができる点が本資金の特徴となっています。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lang="ja-JP" altLang="en-US"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dirty="0">
                <a:latin typeface="ＭＳ ゴシック" panose="020B0609070205080204" pitchFamily="49" charset="-128"/>
                <a:ea typeface="ＭＳ ゴシック" panose="020B0609070205080204" pitchFamily="49" charset="-128"/>
              </a:rPr>
              <a:t>融資条件については、記載のとおりです。</a:t>
            </a:r>
            <a:endParaRPr lang="en-US" altLang="ja-JP" dirty="0">
              <a:latin typeface="ＭＳ ゴシック" panose="020B0609070205080204" pitchFamily="49" charset="-128"/>
              <a:ea typeface="ＭＳ ゴシック" panose="020B0609070205080204" pitchFamily="49" charset="-128"/>
            </a:endParaRPr>
          </a:p>
          <a:p>
            <a:pPr>
              <a:defRPr/>
            </a:pPr>
            <a:endParaRPr lang="en-US" altLang="ja-JP" dirty="0">
              <a:latin typeface="ＭＳ ゴシック" panose="020B0609070205080204" pitchFamily="49" charset="-128"/>
              <a:ea typeface="ＭＳ ゴシック" panose="020B0609070205080204" pitchFamily="49" charset="-128"/>
            </a:endParaRPr>
          </a:p>
          <a:p>
            <a:pPr defTabSz="946406">
              <a:defRPr/>
            </a:pPr>
            <a:r>
              <a:rPr lang="ja-JP" altLang="en-US" dirty="0">
                <a:latin typeface="ＭＳ ゴシック" panose="020B0609070205080204" pitchFamily="49" charset="-128"/>
                <a:ea typeface="ＭＳ ゴシック" panose="020B0609070205080204" pitchFamily="49" charset="-128"/>
              </a:rPr>
              <a:t>以上、令和８年度県制度融資等の概要について説明させていただきました。</a:t>
            </a:r>
          </a:p>
          <a:p>
            <a:pPr>
              <a:defRPr/>
            </a:pP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 3">
            <a:extLst>
              <a:ext uri="{FF2B5EF4-FFF2-40B4-BE49-F238E27FC236}">
                <a16:creationId xmlns:a16="http://schemas.microsoft.com/office/drawing/2014/main" id="{FA620F94-735D-EACA-50AC-B860D461F31A}"/>
              </a:ext>
            </a:extLst>
          </p:cNvPr>
          <p:cNvSpPr>
            <a:spLocks noGrp="1"/>
          </p:cNvSpPr>
          <p:nvPr>
            <p:ph type="sldNum" sz="quarter" idx="10"/>
          </p:nvPr>
        </p:nvSpPr>
        <p:spPr/>
        <p:txBody>
          <a:bodyPr/>
          <a:lstStyle/>
          <a:p>
            <a:fld id="{A1BA12A9-037C-4268-99A8-F39ED59DD330}" type="slidenum">
              <a:rPr kumimoji="1" lang="ja-JP" altLang="en-US" smtClean="0"/>
              <a:pPr/>
              <a:t>10</a:t>
            </a:fld>
            <a:endParaRPr kumimoji="1" lang="ja-JP" altLang="en-US"/>
          </a:p>
        </p:txBody>
      </p:sp>
    </p:spTree>
    <p:extLst>
      <p:ext uri="{BB962C8B-B14F-4D97-AF65-F5344CB8AC3E}">
        <p14:creationId xmlns:p14="http://schemas.microsoft.com/office/powerpoint/2010/main" val="7885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a:xfrm>
            <a:off x="395872" y="5709598"/>
            <a:ext cx="6408458" cy="4010223"/>
          </a:xfrm>
        </p:spPr>
        <p:txBody>
          <a:bodyPr>
            <a:normAutofit/>
          </a:bodyPr>
          <a:lstStyle/>
          <a:p>
            <a:pPr defTabSz="946406">
              <a:defRPr/>
            </a:pPr>
            <a:r>
              <a:rPr kumimoji="1" lang="ja-JP" altLang="en-US" dirty="0"/>
              <a:t>続きまして</a:t>
            </a:r>
            <a:r>
              <a:rPr kumimoji="1" lang="en-US" altLang="ja-JP" dirty="0"/>
              <a:t>11</a:t>
            </a:r>
            <a:r>
              <a:rPr kumimoji="1" lang="ja-JP" altLang="en-US" dirty="0"/>
              <a:t>ページをご覧ください。</a:t>
            </a:r>
            <a:endParaRPr kumimoji="1" lang="en-US" altLang="ja-JP" dirty="0"/>
          </a:p>
          <a:p>
            <a:pPr defTabSz="946406">
              <a:defRPr/>
            </a:pPr>
            <a:r>
              <a:rPr kumimoji="1" lang="ja-JP" altLang="en-US" dirty="0"/>
              <a:t>「県制度融資に関する事務連絡」を３点説明させていただきます。</a:t>
            </a:r>
            <a:endParaRPr kumimoji="1" lang="en-US" altLang="ja-JP" dirty="0"/>
          </a:p>
          <a:p>
            <a:endParaRPr kumimoji="1" lang="en-US" altLang="ja-JP" dirty="0"/>
          </a:p>
          <a:p>
            <a:r>
              <a:rPr kumimoji="1" lang="ja-JP" altLang="en-US" dirty="0"/>
              <a:t>まず１つ目は、令和８年度に廃止する融資メニューの御連絡です。</a:t>
            </a:r>
            <a:endParaRPr kumimoji="1" lang="en-US" altLang="ja-JP" dirty="0"/>
          </a:p>
          <a:p>
            <a:r>
              <a:rPr kumimoji="1" lang="ja-JP" altLang="en-US" dirty="0"/>
              <a:t>本資金は、本県の競争力強化及び地域経済の活性化を目的とし、事業者のとちぎ創生１５戦略（第２期）に資する取組を支援するための融資を金融機関提案により設置するものでした。</a:t>
            </a:r>
            <a:endParaRPr kumimoji="1" lang="en-US" altLang="ja-JP" dirty="0"/>
          </a:p>
          <a:p>
            <a:r>
              <a:rPr kumimoji="1" lang="ja-JP" altLang="en-US" dirty="0"/>
              <a:t>とちぎ創生１５戦略（第２期）が令和７年度で満期を迎えたことに際しての廃止となります。</a:t>
            </a:r>
            <a:endParaRPr kumimoji="1" lang="en-US" altLang="ja-JP" dirty="0"/>
          </a:p>
          <a:p>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pPr defTabSz="946406">
              <a:defRPr/>
            </a:pPr>
            <a:fld id="{A1BA12A9-037C-4268-99A8-F39ED59DD330}" type="slidenum">
              <a:rPr lang="ja-JP" altLang="en-US">
                <a:solidFill>
                  <a:prstClr val="black"/>
                </a:solidFill>
                <a:latin typeface="Calibri"/>
                <a:ea typeface="ＭＳ Ｐゴシック" panose="020B0600070205080204" pitchFamily="50" charset="-128"/>
              </a:rPr>
              <a:pPr defTabSz="946406">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05787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C70DB-3CF0-6287-0BF9-2143E9BF72E1}"/>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222D670A-F1BF-2D44-D058-8CF600E0B9BC}"/>
              </a:ext>
            </a:extLst>
          </p:cNvPr>
          <p:cNvSpPr>
            <a:spLocks noGrp="1" noRot="1" noChangeAspect="1"/>
          </p:cNvSpPr>
          <p:nvPr>
            <p:ph type="sldImg"/>
          </p:nvPr>
        </p:nvSpPr>
        <p:spPr>
          <a:xfrm>
            <a:off x="436563" y="668338"/>
            <a:ext cx="6326187" cy="4745037"/>
          </a:xfrm>
        </p:spPr>
      </p:sp>
      <p:sp>
        <p:nvSpPr>
          <p:cNvPr id="3" name="ノート プレースホルダ 2">
            <a:extLst>
              <a:ext uri="{FF2B5EF4-FFF2-40B4-BE49-F238E27FC236}">
                <a16:creationId xmlns:a16="http://schemas.microsoft.com/office/drawing/2014/main" id="{1FFA7D7B-CB14-36DE-785A-3F01B5529A2B}"/>
              </a:ext>
            </a:extLst>
          </p:cNvPr>
          <p:cNvSpPr>
            <a:spLocks noGrp="1"/>
          </p:cNvSpPr>
          <p:nvPr>
            <p:ph type="body" idx="1"/>
          </p:nvPr>
        </p:nvSpPr>
        <p:spPr>
          <a:xfrm>
            <a:off x="395872" y="5709598"/>
            <a:ext cx="6408458" cy="4010223"/>
          </a:xfrm>
        </p:spPr>
        <p:txBody>
          <a:bodyPr>
            <a:normAutofit/>
          </a:bodyPr>
          <a:lstStyle/>
          <a:p>
            <a:pPr defTabSz="946406">
              <a:defRPr/>
            </a:pPr>
            <a:r>
              <a:rPr kumimoji="1" lang="en-US" altLang="ja-JP" dirty="0"/>
              <a:t>12</a:t>
            </a:r>
            <a:r>
              <a:rPr kumimoji="1" lang="ja-JP" altLang="en-US" dirty="0"/>
              <a:t>ページをご覧ください。</a:t>
            </a:r>
            <a:endParaRPr kumimoji="1" lang="en-US" altLang="ja-JP" dirty="0"/>
          </a:p>
          <a:p>
            <a:pPr defTabSz="946406">
              <a:defRPr/>
            </a:pPr>
            <a:r>
              <a:rPr kumimoji="1" lang="ja-JP" altLang="en-US" dirty="0"/>
              <a:t>２つ目は</a:t>
            </a:r>
            <a:r>
              <a:rPr kumimoji="1" lang="en-US" altLang="ja-JP" dirty="0"/>
              <a:t>Q</a:t>
            </a:r>
            <a:r>
              <a:rPr kumimoji="1" lang="ja-JP" altLang="en-US" dirty="0"/>
              <a:t>＆</a:t>
            </a:r>
            <a:r>
              <a:rPr kumimoji="1" lang="en-US" altLang="ja-JP" dirty="0"/>
              <a:t>A</a:t>
            </a:r>
            <a:r>
              <a:rPr kumimoji="1" lang="ja-JP" altLang="en-US" dirty="0"/>
              <a:t>の改正に係る連絡です。</a:t>
            </a:r>
            <a:endParaRPr kumimoji="1" lang="en-US" altLang="ja-JP" dirty="0"/>
          </a:p>
          <a:p>
            <a:pPr defTabSz="946406">
              <a:defRPr/>
            </a:pPr>
            <a:endParaRPr kumimoji="1" lang="ja-JP" altLang="en-US" dirty="0"/>
          </a:p>
          <a:p>
            <a:pPr defTabSz="946406">
              <a:defRPr/>
            </a:pPr>
            <a:r>
              <a:rPr kumimoji="1" lang="ja-JP" altLang="en-US" dirty="0"/>
              <a:t>紙の手形、小切手の廃止に際し、</a:t>
            </a:r>
            <a:r>
              <a:rPr kumimoji="1" lang="en-US" altLang="ja-JP" dirty="0"/>
              <a:t>Q</a:t>
            </a:r>
            <a:r>
              <a:rPr kumimoji="1" lang="ja-JP" altLang="en-US" dirty="0"/>
              <a:t>＆</a:t>
            </a:r>
            <a:r>
              <a:rPr kumimoji="1" lang="en-US" altLang="ja-JP" dirty="0"/>
              <a:t>A</a:t>
            </a:r>
            <a:r>
              <a:rPr kumimoji="1" lang="ja-JP" altLang="en-US" dirty="0"/>
              <a:t>記載の一般資金（運転）短期枠の例外取扱いの改正を行いました。</a:t>
            </a:r>
            <a:endParaRPr kumimoji="1" lang="en-US" altLang="ja-JP" dirty="0"/>
          </a:p>
          <a:p>
            <a:pPr defTabSz="946406">
              <a:defRPr/>
            </a:pPr>
            <a:r>
              <a:rPr kumimoji="1" lang="ja-JP" altLang="en-US" dirty="0"/>
              <a:t>令和７年度までは一般資金（運転）短期枠に限り、短期枠の手形貸付による回収を例外的に認めておりましたが、今般の動向を鑑み、証書貸付であっても返済方法を期日一括返済としているものについては同様に期日一括返済の証書貸付で回収することを可能としました。</a:t>
            </a:r>
            <a:endParaRPr kumimoji="1" lang="en-US" altLang="ja-JP" dirty="0"/>
          </a:p>
          <a:p>
            <a:pPr defTabSz="946406">
              <a:defRPr/>
            </a:pPr>
            <a:endParaRPr kumimoji="1" lang="en-US" altLang="ja-JP" dirty="0"/>
          </a:p>
          <a:p>
            <a:pPr defTabSz="946406">
              <a:defRPr/>
            </a:pPr>
            <a:r>
              <a:rPr kumimoji="1" lang="ja-JP" altLang="en-US" dirty="0"/>
              <a:t>元々この取扱いは一般資金（運転）が資金繰り上恒常的な資金の調達源となっているケースがあることから認めているもので、本資金による借換や真水を可能とする趣旨のものでないことを御理解ください。</a:t>
            </a:r>
            <a:endParaRPr kumimoji="1" lang="en-US" altLang="ja-JP" dirty="0"/>
          </a:p>
          <a:p>
            <a:pPr defTabSz="946406">
              <a:defRPr/>
            </a:pPr>
            <a:r>
              <a:rPr kumimoji="1" lang="ja-JP" altLang="en-US" dirty="0"/>
              <a:t>県制度融資で借換や真水の対応を行いたい場合は資金使途に借換が設定されている資金を御利用いただきますようお願いします。</a:t>
            </a:r>
            <a:endParaRPr kumimoji="1" lang="en-US" altLang="ja-JP" dirty="0"/>
          </a:p>
          <a:p>
            <a:pPr defTabSz="946406">
              <a:defRPr/>
            </a:pPr>
            <a:endParaRPr kumimoji="1" lang="en-US" altLang="ja-JP" dirty="0"/>
          </a:p>
          <a:p>
            <a:pPr>
              <a:defRPr/>
            </a:pP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 3">
            <a:extLst>
              <a:ext uri="{FF2B5EF4-FFF2-40B4-BE49-F238E27FC236}">
                <a16:creationId xmlns:a16="http://schemas.microsoft.com/office/drawing/2014/main" id="{6BC244AF-B10D-EF36-6419-458617CCC445}"/>
              </a:ext>
            </a:extLst>
          </p:cNvPr>
          <p:cNvSpPr>
            <a:spLocks noGrp="1"/>
          </p:cNvSpPr>
          <p:nvPr>
            <p:ph type="sldNum" sz="quarter" idx="10"/>
          </p:nvPr>
        </p:nvSpPr>
        <p:spPr/>
        <p:txBody>
          <a:bodyPr/>
          <a:lstStyle/>
          <a:p>
            <a:pPr defTabSz="946406">
              <a:defRPr/>
            </a:pPr>
            <a:fld id="{A1BA12A9-037C-4268-99A8-F39ED59DD330}" type="slidenum">
              <a:rPr lang="ja-JP" altLang="en-US">
                <a:solidFill>
                  <a:prstClr val="black"/>
                </a:solidFill>
                <a:latin typeface="Calibri"/>
                <a:ea typeface="ＭＳ Ｐゴシック" panose="020B0600070205080204" pitchFamily="50" charset="-128"/>
              </a:rPr>
              <a:pPr defTabSz="946406">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553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a:xfrm>
            <a:off x="395872" y="5709598"/>
            <a:ext cx="6408458" cy="4010223"/>
          </a:xfrm>
        </p:spPr>
        <p:txBody>
          <a:bodyPr>
            <a:normAutofit fontScale="92500" lnSpcReduction="20000"/>
          </a:bodyPr>
          <a:lstStyle/>
          <a:p>
            <a:pPr defTabSz="946406">
              <a:defRPr/>
            </a:pPr>
            <a:r>
              <a:rPr kumimoji="1" lang="en-US" altLang="ja-JP">
                <a:latin typeface="ＭＳ Ｐゴシック 本文"/>
              </a:rPr>
              <a:t>13</a:t>
            </a:r>
            <a:r>
              <a:rPr kumimoji="1" lang="ja-JP" altLang="en-US">
                <a:latin typeface="ＭＳ Ｐゴシック 本文"/>
              </a:rPr>
              <a:t>ページをご覧ください。</a:t>
            </a:r>
            <a:endParaRPr kumimoji="1" lang="en-US" altLang="ja-JP">
              <a:latin typeface="ＭＳ Ｐゴシック 本文"/>
            </a:endParaRPr>
          </a:p>
          <a:p>
            <a:pPr defTabSz="946406">
              <a:defRPr/>
            </a:pPr>
            <a:r>
              <a:rPr kumimoji="1" lang="ja-JP" altLang="en-US">
                <a:latin typeface="ＭＳ Ｐゴシック 本文"/>
              </a:rPr>
              <a:t>最後に、融資実行時の注意点を説明します。</a:t>
            </a:r>
          </a:p>
          <a:p>
            <a:pPr defTabSz="946406">
              <a:defRPr/>
            </a:pPr>
            <a:endParaRPr kumimoji="1" lang="ja-JP" altLang="en-US">
              <a:latin typeface="ＭＳ Ｐゴシック 本文"/>
            </a:endParaRPr>
          </a:p>
          <a:p>
            <a:pPr defTabSz="946406">
              <a:defRPr/>
            </a:pPr>
            <a:r>
              <a:rPr kumimoji="1" lang="ja-JP" altLang="en-US">
                <a:latin typeface="ＭＳ Ｐゴシック 本文"/>
              </a:rPr>
              <a:t>通称名を持つ外国人個人事業主の方について、本名と通称名を併記して融資や信用保証協会の保証等を申し込む場合、納税証明書についても本名と通称名の両方が明記されたものが必要となります。</a:t>
            </a:r>
            <a:endParaRPr kumimoji="1" lang="en-US" altLang="ja-JP">
              <a:latin typeface="ＭＳ Ｐゴシック 本文"/>
            </a:endParaRPr>
          </a:p>
          <a:p>
            <a:pPr defTabSz="946406">
              <a:defRPr/>
            </a:pPr>
            <a:r>
              <a:rPr kumimoji="1" lang="ja-JP" altLang="en-US">
                <a:latin typeface="ＭＳ Ｐゴシック 本文"/>
              </a:rPr>
              <a:t>県税の滞納がないことを確認する上で必要となりますので、今一度ご承知おきくださいますようお願いします。</a:t>
            </a:r>
            <a:endParaRPr kumimoji="1" lang="en-US" altLang="ja-JP">
              <a:latin typeface="ＭＳ Ｐゴシック 本文"/>
            </a:endParaRPr>
          </a:p>
          <a:p>
            <a:pPr defTabSz="946406">
              <a:defRPr/>
            </a:pPr>
            <a:r>
              <a:rPr kumimoji="1" lang="ja-JP" altLang="en-US">
                <a:latin typeface="ＭＳ Ｐゴシック 本文"/>
              </a:rPr>
              <a:t>制度融資要綱集の「県制度融資に関するよくある質問</a:t>
            </a:r>
            <a:r>
              <a:rPr kumimoji="1" lang="en-US" altLang="ja-JP">
                <a:latin typeface="ＭＳ Ｐゴシック 本文"/>
              </a:rPr>
              <a:t>Q&amp;A</a:t>
            </a:r>
            <a:r>
              <a:rPr kumimoji="1" lang="ja-JP" altLang="en-US">
                <a:latin typeface="ＭＳ Ｐゴシック 本文"/>
              </a:rPr>
              <a:t>」にも記載がありますのでご参照ください。</a:t>
            </a:r>
            <a:endParaRPr kumimoji="1" lang="en-US" altLang="ja-JP">
              <a:latin typeface="ＭＳ Ｐゴシック 本文"/>
            </a:endParaRPr>
          </a:p>
          <a:p>
            <a:pPr defTabSz="946406">
              <a:defRPr/>
            </a:pPr>
            <a:r>
              <a:rPr kumimoji="1" lang="ja-JP" altLang="en-US" dirty="0">
                <a:latin typeface="ＭＳ Ｐゴシック 本文"/>
              </a:rPr>
              <a:t>こちら</a:t>
            </a:r>
            <a:r>
              <a:rPr kumimoji="1" lang="ja-JP" altLang="en-US">
                <a:latin typeface="ＭＳ Ｐゴシック 本文"/>
              </a:rPr>
              <a:t>が代位弁済時に判明した場合、代位弁済とならない場合もありますので、融資実行時には御注意をお願いします。</a:t>
            </a:r>
            <a:endParaRPr kumimoji="1" lang="en-US" altLang="ja-JP">
              <a:latin typeface="ＭＳ Ｐゴシック 本文"/>
            </a:endParaRPr>
          </a:p>
          <a:p>
            <a:pPr defTabSz="946406">
              <a:defRPr/>
            </a:pPr>
            <a:endParaRPr kumimoji="1" lang="en-US" altLang="ja-JP">
              <a:latin typeface="ＭＳ Ｐゴシック 本文"/>
            </a:endParaRPr>
          </a:p>
          <a:p>
            <a:pPr defTabSz="946406">
              <a:defRPr/>
            </a:pPr>
            <a:endParaRPr kumimoji="1" lang="en-US" altLang="ja-JP" dirty="0">
              <a:latin typeface="ＭＳ Ｐゴシック 本文"/>
            </a:endParaRPr>
          </a:p>
          <a:p>
            <a:r>
              <a:rPr kumimoji="1" lang="ja-JP" altLang="en-US">
                <a:latin typeface="ＭＳ Ｐゴシック 本文"/>
              </a:rPr>
              <a:t>以上、私からは、令和８年度県制度融資等の概要について説明させていただきました。</a:t>
            </a:r>
            <a:endParaRPr kumimoji="1" lang="en-US" altLang="ja-JP">
              <a:latin typeface="ＭＳ Ｐゴシック 本文"/>
            </a:endParaRPr>
          </a:p>
          <a:p>
            <a:endParaRPr kumimoji="1" lang="en-US" altLang="ja-JP">
              <a:latin typeface="ＭＳ Ｐゴシック 本文"/>
            </a:endParaRPr>
          </a:p>
          <a:p>
            <a:r>
              <a:rPr kumimoji="1" lang="ja-JP" altLang="en-US">
                <a:latin typeface="ＭＳ Ｐゴシック 本文"/>
              </a:rPr>
              <a:t>令和８年度の制度融資要綱集の電子データについては３月下旬に金融機関の皆様へメール送付予定です。</a:t>
            </a:r>
            <a:endParaRPr kumimoji="1" lang="en-US" altLang="ja-JP">
              <a:latin typeface="ＭＳ Ｐゴシック 本文"/>
            </a:endParaRPr>
          </a:p>
          <a:p>
            <a:r>
              <a:rPr kumimoji="1" lang="ja-JP" altLang="en-US">
                <a:latin typeface="ＭＳ Ｐゴシック 本文"/>
              </a:rPr>
              <a:t>県制度融資に係る紙のパンフレットにつきましては、４月中に配布する予定です。</a:t>
            </a:r>
            <a:endParaRPr kumimoji="1" lang="en-US" altLang="ja-JP">
              <a:latin typeface="ＭＳ Ｐゴシック 本文"/>
            </a:endParaRPr>
          </a:p>
          <a:p>
            <a:r>
              <a:rPr kumimoji="1" lang="ja-JP" altLang="en-US">
                <a:latin typeface="ＭＳ Ｐゴシック 本文"/>
              </a:rPr>
              <a:t>なお、要綱及びパンフレットの電子データは、４月１日に県ＨＰに掲載する予定です。</a:t>
            </a:r>
            <a:endParaRPr kumimoji="1" lang="en-US" altLang="ja-JP">
              <a:latin typeface="ＭＳ Ｐゴシック 本文"/>
            </a:endParaRPr>
          </a:p>
          <a:p>
            <a:endParaRPr kumimoji="1" lang="en-US" altLang="ja-JP">
              <a:latin typeface="ＭＳ Ｐゴシック 本文"/>
            </a:endParaRPr>
          </a:p>
          <a:p>
            <a:r>
              <a:rPr kumimoji="1" lang="ja-JP" altLang="en-US">
                <a:latin typeface="ＭＳ Ｐゴシック 本文"/>
              </a:rPr>
              <a:t>以上、御静聴ありがとうございました。</a:t>
            </a:r>
            <a:endParaRPr kumimoji="1" lang="ja-JP" altLang="en-US" dirty="0">
              <a:latin typeface="ＭＳ Ｐゴシック 本文"/>
            </a:endParaRPr>
          </a:p>
        </p:txBody>
      </p:sp>
      <p:sp>
        <p:nvSpPr>
          <p:cNvPr id="4" name="スライド番号プレースホルダ 3"/>
          <p:cNvSpPr>
            <a:spLocks noGrp="1"/>
          </p:cNvSpPr>
          <p:nvPr>
            <p:ph type="sldNum" sz="quarter" idx="10"/>
          </p:nvPr>
        </p:nvSpPr>
        <p:spPr/>
        <p:txBody>
          <a:bodyPr/>
          <a:lstStyle/>
          <a:p>
            <a:pPr defTabSz="946406">
              <a:defRPr/>
            </a:pPr>
            <a:fld id="{A1BA12A9-037C-4268-99A8-F39ED59DD330}" type="slidenum">
              <a:rPr lang="ja-JP" altLang="en-US">
                <a:solidFill>
                  <a:prstClr val="black"/>
                </a:solidFill>
                <a:latin typeface="Calibri"/>
                <a:ea typeface="ＭＳ Ｐゴシック" panose="020B0600070205080204" pitchFamily="50" charset="-128"/>
              </a:rPr>
              <a:pPr defTabSz="946406">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9690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p:txBody>
          <a:bodyPr>
            <a:normAutofit/>
          </a:bodyPr>
          <a:lstStyle/>
          <a:p>
            <a:r>
              <a:rPr kumimoji="1" lang="ja-JP" altLang="en-US"/>
              <a:t>２ページをご覧ください。</a:t>
            </a:r>
            <a:endParaRPr kumimoji="1" lang="en-US" altLang="ja-JP"/>
          </a:p>
          <a:p>
            <a:endParaRPr kumimoji="1" lang="en-US" altLang="ja-JP"/>
          </a:p>
          <a:p>
            <a:r>
              <a:rPr kumimoji="1" lang="ja-JP" altLang="en-US"/>
              <a:t>県制度融資の総融資枠は、昨年度</a:t>
            </a:r>
            <a:r>
              <a:rPr kumimoji="1" lang="en-US" altLang="ja-JP"/>
              <a:t>10</a:t>
            </a:r>
            <a:r>
              <a:rPr kumimoji="1" lang="ja-JP" altLang="en-US"/>
              <a:t>月に創設した「米国関税緊急対策資金」の融資枠確保等に伴い全体として</a:t>
            </a:r>
            <a:r>
              <a:rPr kumimoji="1" lang="en-US" altLang="ja-JP"/>
              <a:t>1,200</a:t>
            </a:r>
            <a:r>
              <a:rPr kumimoji="1" lang="ja-JP" altLang="en-US"/>
              <a:t>億円となりました。</a:t>
            </a:r>
            <a:endParaRPr kumimoji="1" lang="en-US" altLang="ja-JP"/>
          </a:p>
          <a:p>
            <a:r>
              <a:rPr kumimoji="1" lang="ja-JP" altLang="en-US"/>
              <a:t>主な資金の融資枠の内訳は、記載のとおりです。</a:t>
            </a:r>
            <a:endParaRPr kumimoji="1" lang="en-US" altLang="ja-JP"/>
          </a:p>
          <a:p>
            <a:endParaRPr kumimoji="1" lang="en-US" altLang="ja-JP" strike="noStrike"/>
          </a:p>
          <a:p>
            <a:r>
              <a:rPr kumimoji="1" lang="ja-JP" altLang="en-US" strike="noStrike"/>
              <a:t>（</a:t>
            </a:r>
            <a:r>
              <a:rPr kumimoji="1" lang="en-US" altLang="ja-JP" strike="noStrike"/>
              <a:t>R7</a:t>
            </a:r>
            <a:r>
              <a:rPr kumimoji="1" lang="ja-JP" altLang="en-US" strike="noStrike"/>
              <a:t>　総融資枠　</a:t>
            </a:r>
            <a:r>
              <a:rPr kumimoji="1" lang="en-US" altLang="ja-JP" strike="noStrike"/>
              <a:t>1,150</a:t>
            </a:r>
            <a:r>
              <a:rPr kumimoji="1" lang="ja-JP" altLang="en-US" strike="noStrike"/>
              <a:t>億円）</a:t>
            </a:r>
            <a:endParaRPr kumimoji="1" lang="en-US" altLang="ja-JP" strike="noStrike"/>
          </a:p>
          <a:p>
            <a:endParaRPr kumimoji="1" lang="en-US" altLang="ja-JP"/>
          </a:p>
          <a:p>
            <a:endParaRPr kumimoji="1" lang="ja-JP" altLang="en-US"/>
          </a:p>
        </p:txBody>
      </p:sp>
      <p:sp>
        <p:nvSpPr>
          <p:cNvPr id="4" name="スライド番号プレースホルダ 3"/>
          <p:cNvSpPr>
            <a:spLocks noGrp="1"/>
          </p:cNvSpPr>
          <p:nvPr>
            <p:ph type="sldNum" sz="quarter" idx="10"/>
          </p:nvPr>
        </p:nvSpPr>
        <p:spPr/>
        <p:txBody>
          <a:bodyPr/>
          <a:lstStyle/>
          <a:p>
            <a:fld id="{A1BA12A9-037C-4268-99A8-F39ED59DD330}" type="slidenum">
              <a:rPr kumimoji="1" lang="ja-JP" altLang="en-US" smtClean="0"/>
              <a:pPr/>
              <a:t>2</a:t>
            </a:fld>
            <a:endParaRPr kumimoji="1" lang="ja-JP" altLang="en-US"/>
          </a:p>
        </p:txBody>
      </p:sp>
    </p:spTree>
    <p:extLst>
      <p:ext uri="{BB962C8B-B14F-4D97-AF65-F5344CB8AC3E}">
        <p14:creationId xmlns:p14="http://schemas.microsoft.com/office/powerpoint/2010/main" val="413909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p:txBody>
          <a:bodyPr>
            <a:normAutofit/>
          </a:bodyPr>
          <a:lstStyle/>
          <a:p>
            <a:r>
              <a:rPr kumimoji="1" lang="ja-JP" altLang="en-US"/>
              <a:t>３ページをご覧ください。</a:t>
            </a:r>
            <a:endParaRPr kumimoji="1" lang="en-US" altLang="ja-JP"/>
          </a:p>
          <a:p>
            <a:endParaRPr kumimoji="1" lang="en-US" altLang="ja-JP"/>
          </a:p>
          <a:p>
            <a:r>
              <a:rPr kumimoji="1" lang="ja-JP" altLang="en-US"/>
              <a:t>令和８年度の県制度融資メニューの一覧です。</a:t>
            </a:r>
            <a:endParaRPr kumimoji="1" lang="en-US" altLang="ja-JP"/>
          </a:p>
          <a:p>
            <a:r>
              <a:rPr kumimoji="1" lang="ja-JP" altLang="en-US"/>
              <a:t>先頭に赤いマークの付いた箇所が、新規・創設や拡充・改正のあった資金です。</a:t>
            </a:r>
            <a:endParaRPr kumimoji="1" lang="en-US" altLang="ja-JP"/>
          </a:p>
          <a:p>
            <a:r>
              <a:rPr kumimoji="1" lang="ja-JP" altLang="en-US"/>
              <a:t>本日は、これら創設や改正があった資金について、中心に御説明させていただきます。</a:t>
            </a:r>
            <a:endParaRPr kumimoji="1" lang="en-US" altLang="ja-JP"/>
          </a:p>
        </p:txBody>
      </p:sp>
      <p:sp>
        <p:nvSpPr>
          <p:cNvPr id="4" name="スライド番号プレースホルダ 3"/>
          <p:cNvSpPr>
            <a:spLocks noGrp="1"/>
          </p:cNvSpPr>
          <p:nvPr>
            <p:ph type="sldNum" sz="quarter" idx="10"/>
          </p:nvPr>
        </p:nvSpPr>
        <p:spPr/>
        <p:txBody>
          <a:bodyPr/>
          <a:lstStyle/>
          <a:p>
            <a:fld id="{A1BA12A9-037C-4268-99A8-F39ED59DD330}" type="slidenum">
              <a:rPr kumimoji="1" lang="ja-JP" altLang="en-US" smtClean="0"/>
              <a:pPr/>
              <a:t>3</a:t>
            </a:fld>
            <a:endParaRPr kumimoji="1" lang="ja-JP" altLang="en-US"/>
          </a:p>
        </p:txBody>
      </p:sp>
    </p:spTree>
    <p:extLst>
      <p:ext uri="{BB962C8B-B14F-4D97-AF65-F5344CB8AC3E}">
        <p14:creationId xmlns:p14="http://schemas.microsoft.com/office/powerpoint/2010/main" val="218198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p:txBody>
          <a:bodyPr>
            <a:normAutofit/>
          </a:bodyPr>
          <a:lstStyle/>
          <a:p>
            <a:r>
              <a:rPr kumimoji="1" lang="ja-JP" altLang="en-US"/>
              <a:t>４ページをご覧ください。「令和８年度県制度融資のポイント」</a:t>
            </a:r>
            <a:r>
              <a:rPr lang="ja-JP" altLang="en-US"/>
              <a:t>は、こちらの</a:t>
            </a:r>
            <a:r>
              <a:rPr lang="en-US" altLang="ja-JP"/>
              <a:t>Ⅰ</a:t>
            </a:r>
            <a:r>
              <a:rPr lang="ja-JP" altLang="en-US"/>
              <a:t>から</a:t>
            </a:r>
            <a:r>
              <a:rPr lang="en-US" altLang="ja-JP"/>
              <a:t>Ⅴ</a:t>
            </a:r>
            <a:r>
              <a:rPr lang="ja-JP" altLang="en-US"/>
              <a:t>までとなっております。次のページから詳しく説明します。</a:t>
            </a:r>
          </a:p>
          <a:p>
            <a:endParaRPr lang="en-US" altLang="ja-JP"/>
          </a:p>
        </p:txBody>
      </p:sp>
      <p:sp>
        <p:nvSpPr>
          <p:cNvPr id="4" name="スライド番号プレースホルダ 3"/>
          <p:cNvSpPr>
            <a:spLocks noGrp="1"/>
          </p:cNvSpPr>
          <p:nvPr>
            <p:ph type="sldNum" sz="quarter" idx="10"/>
          </p:nvPr>
        </p:nvSpPr>
        <p:spPr/>
        <p:txBody>
          <a:bodyPr/>
          <a:lstStyle/>
          <a:p>
            <a:fld id="{A1BA12A9-037C-4268-99A8-F39ED59DD330}" type="slidenum">
              <a:rPr kumimoji="1" lang="ja-JP" altLang="en-US" smtClean="0"/>
              <a:pPr/>
              <a:t>4</a:t>
            </a:fld>
            <a:endParaRPr kumimoji="1" lang="ja-JP" altLang="en-US"/>
          </a:p>
        </p:txBody>
      </p:sp>
    </p:spTree>
    <p:extLst>
      <p:ext uri="{BB962C8B-B14F-4D97-AF65-F5344CB8AC3E}">
        <p14:creationId xmlns:p14="http://schemas.microsoft.com/office/powerpoint/2010/main" val="138180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3384E-F07A-BDE3-FD45-60ADBAF7F76B}"/>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076262DC-8DC8-6045-FFCB-8272ED2FC3D4}"/>
              </a:ext>
            </a:extLst>
          </p:cNvPr>
          <p:cNvSpPr>
            <a:spLocks noGrp="1" noRot="1" noChangeAspect="1"/>
          </p:cNvSpPr>
          <p:nvPr>
            <p:ph type="sldImg"/>
          </p:nvPr>
        </p:nvSpPr>
        <p:spPr>
          <a:xfrm>
            <a:off x="436563" y="668338"/>
            <a:ext cx="6326187" cy="4745037"/>
          </a:xfrm>
        </p:spPr>
      </p:sp>
      <p:sp>
        <p:nvSpPr>
          <p:cNvPr id="3" name="ノート プレースホルダ 2">
            <a:extLst>
              <a:ext uri="{FF2B5EF4-FFF2-40B4-BE49-F238E27FC236}">
                <a16:creationId xmlns:a16="http://schemas.microsoft.com/office/drawing/2014/main" id="{0FF78FC0-CA7E-787F-EDAA-A29F838E5024}"/>
              </a:ext>
            </a:extLst>
          </p:cNvPr>
          <p:cNvSpPr>
            <a:spLocks noGrp="1"/>
          </p:cNvSpPr>
          <p:nvPr>
            <p:ph type="body" idx="1"/>
          </p:nvPr>
        </p:nvSpPr>
        <p:spPr>
          <a:xfrm>
            <a:off x="395872" y="5709598"/>
            <a:ext cx="6408458" cy="4225734"/>
          </a:xfrm>
        </p:spPr>
        <p:txBody>
          <a:bodyPr>
            <a:normAutofit/>
          </a:bodyPr>
          <a:lstStyle/>
          <a:p>
            <a:pPr defTabSz="946406">
              <a:defRPr/>
            </a:pPr>
            <a:r>
              <a:rPr lang="ja-JP" altLang="en-US"/>
              <a:t>５ページをご覧ください。</a:t>
            </a:r>
            <a:endParaRPr lang="en-US" altLang="ja-JP"/>
          </a:p>
          <a:p>
            <a:pPr>
              <a:defRPr/>
            </a:pPr>
            <a:endParaRPr lang="en-US" altLang="ja-JP"/>
          </a:p>
          <a:p>
            <a:pPr defTabSz="946406">
              <a:defRPr/>
            </a:pPr>
            <a:r>
              <a:rPr lang="ja-JP" altLang="en-US"/>
              <a:t>４月１日以降の融資実行分について、県制度融資の資金メニューを全メニュー一律で</a:t>
            </a:r>
            <a:r>
              <a:rPr lang="en-US" altLang="ja-JP"/>
              <a:t>0.1</a:t>
            </a:r>
            <a:r>
              <a:rPr lang="ja-JP" altLang="en-US"/>
              <a:t>％引上げます。</a:t>
            </a:r>
            <a:endParaRPr lang="en-US" altLang="ja-JP"/>
          </a:p>
          <a:p>
            <a:pPr>
              <a:defRPr/>
            </a:pPr>
            <a:r>
              <a:rPr lang="ja-JP" altLang="en-US"/>
              <a:t>令和８年度の各資金の利率は表のとおりです。県制度融資のホームページにもお知らせを掲載しています。</a:t>
            </a:r>
          </a:p>
        </p:txBody>
      </p:sp>
      <p:sp>
        <p:nvSpPr>
          <p:cNvPr id="4" name="スライド番号プレースホルダ 3">
            <a:extLst>
              <a:ext uri="{FF2B5EF4-FFF2-40B4-BE49-F238E27FC236}">
                <a16:creationId xmlns:a16="http://schemas.microsoft.com/office/drawing/2014/main" id="{08F32F08-0C51-F91C-3DB1-FB0974CB3F56}"/>
              </a:ext>
            </a:extLst>
          </p:cNvPr>
          <p:cNvSpPr>
            <a:spLocks noGrp="1"/>
          </p:cNvSpPr>
          <p:nvPr>
            <p:ph type="sldNum" sz="quarter" idx="10"/>
          </p:nvPr>
        </p:nvSpPr>
        <p:spPr/>
        <p:txBody>
          <a:bodyPr/>
          <a:lstStyle/>
          <a:p>
            <a:fld id="{A1BA12A9-037C-4268-99A8-F39ED59DD330}" type="slidenum">
              <a:rPr kumimoji="1" lang="ja-JP" altLang="en-US" smtClean="0"/>
              <a:pPr/>
              <a:t>5</a:t>
            </a:fld>
            <a:endParaRPr kumimoji="1" lang="ja-JP" altLang="en-US"/>
          </a:p>
        </p:txBody>
      </p:sp>
    </p:spTree>
    <p:extLst>
      <p:ext uri="{BB962C8B-B14F-4D97-AF65-F5344CB8AC3E}">
        <p14:creationId xmlns:p14="http://schemas.microsoft.com/office/powerpoint/2010/main" val="32839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a:xfrm>
            <a:off x="395872" y="5709598"/>
            <a:ext cx="6408458" cy="4225734"/>
          </a:xfrm>
        </p:spPr>
        <p:txBody>
          <a:bodyPr>
            <a:normAutofit/>
          </a:bodyPr>
          <a:lstStyle/>
          <a:p>
            <a:pPr defTabSz="946406">
              <a:defRPr/>
            </a:pPr>
            <a:r>
              <a:rPr lang="ja-JP" altLang="en-US" dirty="0">
                <a:latin typeface="ＭＳ ゴシック" panose="020B0609070205080204" pitchFamily="49" charset="-128"/>
                <a:ea typeface="ＭＳ ゴシック" panose="020B0609070205080204" pitchFamily="49" charset="-128"/>
              </a:rPr>
              <a:t>６ページをご覧ください。</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今年度は産業政策推進資金のうち、２資金に改正がございます。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まずは重点政策推進融資についてです。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pPr defTabSz="946406">
              <a:defRPr/>
            </a:pPr>
            <a:r>
              <a:rPr lang="ja-JP" altLang="en-US" dirty="0">
                <a:latin typeface="ＭＳ ゴシック" panose="020B0609070205080204" pitchFamily="49" charset="-128"/>
                <a:ea typeface="ＭＳ ゴシック" panose="020B0609070205080204" pitchFamily="49" charset="-128"/>
              </a:rPr>
              <a:t>重点政策推進融資は、県が戦略的に進める重点政策を促進し、本県産業の競争力強化及び地域経済の活性化を図ることを目的とする資金です。</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本資金の融資対象は８つの分野に分かれているのですが、その中の融資対象６「健康・働き方」の融資対象に</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とちぎ人口未来アクションプラン</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を追加しました。</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とちぎ人口未来アクションプラン</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とは、令和７年度から県が企業や団体に対し作成をお願いしているもので、</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私の会社はこのように栃木県の人口減少対策に取り組んでおります</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といった具体的な取り組みを記していただくものになります。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 3"/>
          <p:cNvSpPr>
            <a:spLocks noGrp="1"/>
          </p:cNvSpPr>
          <p:nvPr>
            <p:ph type="sldNum" sz="quarter" idx="10"/>
          </p:nvPr>
        </p:nvSpPr>
        <p:spPr/>
        <p:txBody>
          <a:bodyPr/>
          <a:lstStyle/>
          <a:p>
            <a:fld id="{A1BA12A9-037C-4268-99A8-F39ED59DD330}" type="slidenum">
              <a:rPr kumimoji="1" lang="ja-JP" altLang="en-US" smtClean="0"/>
              <a:pPr/>
              <a:t>6</a:t>
            </a:fld>
            <a:endParaRPr kumimoji="1" lang="ja-JP" altLang="en-US"/>
          </a:p>
        </p:txBody>
      </p:sp>
    </p:spTree>
    <p:extLst>
      <p:ext uri="{BB962C8B-B14F-4D97-AF65-F5344CB8AC3E}">
        <p14:creationId xmlns:p14="http://schemas.microsoft.com/office/powerpoint/2010/main" val="355976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36563" y="668338"/>
            <a:ext cx="6326187" cy="4745037"/>
          </a:xfrm>
        </p:spPr>
      </p:sp>
      <p:sp>
        <p:nvSpPr>
          <p:cNvPr id="3" name="ノート プレースホルダー 2"/>
          <p:cNvSpPr>
            <a:spLocks noGrp="1"/>
          </p:cNvSpPr>
          <p:nvPr>
            <p:ph type="body" idx="1"/>
          </p:nvPr>
        </p:nvSpPr>
        <p:spPr/>
        <p:txBody>
          <a:bodyPr/>
          <a:lstStyle/>
          <a:p>
            <a:r>
              <a:rPr kumimoji="1" lang="ja-JP" altLang="en-US" dirty="0"/>
              <a:t>とちぎ人口未来アクションプランのイメージを示します。</a:t>
            </a:r>
            <a:endParaRPr kumimoji="1" lang="en-US" altLang="ja-JP" dirty="0"/>
          </a:p>
          <a:p>
            <a:endParaRPr kumimoji="1" lang="en-US" altLang="ja-JP" dirty="0"/>
          </a:p>
          <a:p>
            <a:r>
              <a:rPr kumimoji="1" lang="ja-JP" altLang="en-US" dirty="0"/>
              <a:t>アクションプランは大きく「企業の紹介」「栃木県人口減少対策マンダラチャート」、マンダラチャートに紐付いた「具体的な取組」から構成されます。</a:t>
            </a:r>
            <a:endParaRPr kumimoji="1" lang="en-US" altLang="ja-JP" dirty="0"/>
          </a:p>
          <a:p>
            <a:r>
              <a:rPr kumimoji="1" lang="ja-JP" altLang="en-US" dirty="0"/>
              <a:t>これを作成し「とちぎ人口未来パートナー」となると、重点政策推進融資の対象となるだけでなく、県の公式メディアで企業の取り組みを</a:t>
            </a:r>
            <a:r>
              <a:rPr kumimoji="1" lang="en-US" altLang="ja-JP" dirty="0"/>
              <a:t>PR</a:t>
            </a:r>
            <a:r>
              <a:rPr kumimoji="1" lang="ja-JP" altLang="en-US" dirty="0"/>
              <a:t>できたり就活生を中心に様々な場面で「とちぎ人口未来パートナー」であることを</a:t>
            </a:r>
            <a:r>
              <a:rPr kumimoji="1" lang="en-US" altLang="ja-JP" dirty="0"/>
              <a:t>PR</a:t>
            </a:r>
            <a:r>
              <a:rPr kumimoji="1" lang="ja-JP" altLang="en-US" dirty="0"/>
              <a:t>できます。</a:t>
            </a:r>
            <a:endParaRPr kumimoji="1" lang="en-US" altLang="ja-JP" dirty="0"/>
          </a:p>
          <a:p>
            <a:endParaRPr kumimoji="1" lang="en-US" altLang="ja-JP" dirty="0"/>
          </a:p>
          <a:p>
            <a:r>
              <a:rPr kumimoji="1" lang="ja-JP" altLang="en-US" dirty="0"/>
              <a:t>とちぎ人口未来アクションプランは簡単に作成できます、是非、中小企業者の方々にオススメいただけますと幸いです。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1BA12A9-037C-4268-99A8-F39ED59DD330}" type="slidenum">
              <a:rPr kumimoji="1" lang="ja-JP" altLang="en-US" smtClean="0"/>
              <a:pPr/>
              <a:t>7</a:t>
            </a:fld>
            <a:endParaRPr kumimoji="1" lang="ja-JP" altLang="en-US"/>
          </a:p>
        </p:txBody>
      </p:sp>
    </p:spTree>
    <p:extLst>
      <p:ext uri="{BB962C8B-B14F-4D97-AF65-F5344CB8AC3E}">
        <p14:creationId xmlns:p14="http://schemas.microsoft.com/office/powerpoint/2010/main" val="319317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a:xfrm>
            <a:off x="395872" y="5709598"/>
            <a:ext cx="6408458" cy="4225734"/>
          </a:xfrm>
        </p:spPr>
        <p:txBody>
          <a:bodyPr>
            <a:normAutofit/>
          </a:bodyPr>
          <a:lstStyle/>
          <a:p>
            <a:pPr defTabSz="946406">
              <a:defRPr/>
            </a:pPr>
            <a:r>
              <a:rPr lang="ja-JP" altLang="en-US" dirty="0"/>
              <a:t>８ページをご覧ください。</a:t>
            </a:r>
            <a:endParaRPr lang="en-US" altLang="ja-JP" dirty="0"/>
          </a:p>
          <a:p>
            <a:pPr>
              <a:defRPr/>
            </a:pPr>
            <a:endParaRPr lang="en-US" altLang="ja-JP" dirty="0"/>
          </a:p>
          <a:p>
            <a:pPr>
              <a:defRPr/>
            </a:pPr>
            <a:r>
              <a:rPr lang="ja-JP" altLang="en-US" dirty="0"/>
              <a:t>次に、産業政策推進資金の２つ目の改正について説明します。</a:t>
            </a:r>
            <a:endParaRPr lang="en-US" altLang="ja-JP" dirty="0"/>
          </a:p>
          <a:p>
            <a:pPr>
              <a:defRPr/>
            </a:pPr>
            <a:r>
              <a:rPr lang="ja-JP" altLang="en-US" dirty="0"/>
              <a:t>令和７年度に創設した「人材確保等促進融資」の融資利率についてインセンティブを受けられる要件を拡充しました。</a:t>
            </a:r>
            <a:endParaRPr lang="en-US" altLang="ja-JP" dirty="0"/>
          </a:p>
          <a:p>
            <a:pPr>
              <a:defRPr/>
            </a:pPr>
            <a:endParaRPr lang="en-US" altLang="ja-JP" dirty="0">
              <a:solidFill>
                <a:schemeClr val="tx1"/>
              </a:solidFill>
            </a:endParaRPr>
          </a:p>
          <a:p>
            <a:pPr defTabSz="946406">
              <a:defRPr/>
            </a:pPr>
            <a:r>
              <a:rPr lang="ja-JP" altLang="en-US" dirty="0">
                <a:solidFill>
                  <a:schemeClr val="tx1"/>
                </a:solidFill>
              </a:rPr>
              <a:t>本資金の資金使途は、人材確保や人材育成、生産性向上に向けた取組に必要な運転資金及び設備資金であり、これらの取組のために必要な資金であれば、幅広に御利用いただけます。</a:t>
            </a:r>
            <a:endParaRPr lang="en-US" altLang="ja-JP" dirty="0">
              <a:solidFill>
                <a:schemeClr val="tx1"/>
              </a:solidFill>
            </a:endParaRPr>
          </a:p>
          <a:p>
            <a:pPr>
              <a:defRPr/>
            </a:pPr>
            <a:endParaRPr lang="en-US" altLang="ja-JP" dirty="0"/>
          </a:p>
          <a:p>
            <a:pPr>
              <a:defRPr/>
            </a:pPr>
            <a:r>
              <a:rPr lang="ja-JP" altLang="en-US" dirty="0"/>
              <a:t>特定の補助金等を利用した実績のある事業者については、人材確保等促進融資の設置目的である「</a:t>
            </a:r>
            <a:r>
              <a:rPr lang="ja-JP" altLang="ja-JP" dirty="0"/>
              <a:t>人材確保や人材育成、生産性向上の取組を促進</a:t>
            </a:r>
            <a:r>
              <a:rPr lang="ja-JP" altLang="en-US" dirty="0"/>
              <a:t>」に寄与していると見なし、（　）内の利率を適用し、通常よりぞれぞれ</a:t>
            </a:r>
            <a:r>
              <a:rPr lang="en-US" altLang="ja-JP" dirty="0"/>
              <a:t>0.2</a:t>
            </a:r>
            <a:r>
              <a:rPr lang="ja-JP" altLang="en-US" dirty="0"/>
              <a:t>％ずつ利率を引き下げることとしています。</a:t>
            </a:r>
            <a:endParaRPr lang="en-US" altLang="ja-JP" dirty="0"/>
          </a:p>
          <a:p>
            <a:pPr>
              <a:defRPr/>
            </a:pPr>
            <a:r>
              <a:rPr lang="ja-JP" altLang="en-US" dirty="0"/>
              <a:t>令和７年度は厚生労働省の実施する業務改善助成金のみが対象でしたが、令和８年度は新たにキャリアアップ助成金、中小企業省力化投資補助金、そして県の</a:t>
            </a:r>
            <a:r>
              <a:rPr lang="ja-JP" altLang="en-US" dirty="0">
                <a:latin typeface="ＭＳ ゴシック" panose="020B0609070205080204" pitchFamily="49" charset="-128"/>
                <a:ea typeface="ＭＳ ゴシック" panose="020B0609070205080204" pitchFamily="49" charset="-128"/>
              </a:rPr>
              <a:t>栃木県女性活躍オフィス立地・拡大補助金の交付決定を受けた事業者もその対象となります。</a:t>
            </a:r>
            <a:endParaRPr lang="en-US" altLang="ja-JP" dirty="0"/>
          </a:p>
        </p:txBody>
      </p:sp>
      <p:sp>
        <p:nvSpPr>
          <p:cNvPr id="4" name="スライド番号プレースホルダ 3"/>
          <p:cNvSpPr>
            <a:spLocks noGrp="1"/>
          </p:cNvSpPr>
          <p:nvPr>
            <p:ph type="sldNum" sz="quarter" idx="10"/>
          </p:nvPr>
        </p:nvSpPr>
        <p:spPr/>
        <p:txBody>
          <a:bodyPr/>
          <a:lstStyle/>
          <a:p>
            <a:fld id="{A1BA12A9-037C-4268-99A8-F39ED59DD330}" type="slidenum">
              <a:rPr kumimoji="1" lang="ja-JP" altLang="en-US" smtClean="0"/>
              <a:pPr/>
              <a:t>8</a:t>
            </a:fld>
            <a:endParaRPr kumimoji="1" lang="ja-JP" altLang="en-US"/>
          </a:p>
        </p:txBody>
      </p:sp>
    </p:spTree>
    <p:extLst>
      <p:ext uri="{BB962C8B-B14F-4D97-AF65-F5344CB8AC3E}">
        <p14:creationId xmlns:p14="http://schemas.microsoft.com/office/powerpoint/2010/main" val="165552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36563" y="668338"/>
            <a:ext cx="6326187" cy="4745037"/>
          </a:xfrm>
        </p:spPr>
      </p:sp>
      <p:sp>
        <p:nvSpPr>
          <p:cNvPr id="3" name="ノート プレースホルダ 2"/>
          <p:cNvSpPr>
            <a:spLocks noGrp="1"/>
          </p:cNvSpPr>
          <p:nvPr>
            <p:ph type="body" idx="1"/>
          </p:nvPr>
        </p:nvSpPr>
        <p:spPr/>
        <p:txBody>
          <a:bodyPr>
            <a:normAutofit fontScale="70000" lnSpcReduction="20000"/>
          </a:bodyPr>
          <a:lstStyle/>
          <a:p>
            <a:pPr defTabSz="946406">
              <a:defRPr/>
            </a:pPr>
            <a:r>
              <a:rPr kumimoji="1" lang="ja-JP" altLang="en-US" dirty="0">
                <a:latin typeface="ＭＳ ゴシック" panose="020B0609070205080204" pitchFamily="49" charset="-128"/>
                <a:ea typeface="ＭＳ ゴシック" panose="020B0609070205080204" pitchFamily="49" charset="-128"/>
              </a:rPr>
              <a:t>９ページをご覧ください。</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「物価高騰等緊急対策資金」の説明に移ります。</a:t>
            </a:r>
          </a:p>
          <a:p>
            <a:r>
              <a:rPr lang="ja-JP" altLang="en-US" dirty="0">
                <a:solidFill>
                  <a:schemeClr val="tx1"/>
                </a:solidFill>
                <a:latin typeface="ＭＳ ゴシック" panose="020B0609070205080204" pitchFamily="49" charset="-128"/>
                <a:ea typeface="ＭＳ ゴシック" panose="020B0609070205080204" pitchFamily="49" charset="-128"/>
              </a:rPr>
              <a:t>この資金は令和４年度７月から令和７年度まで設置していた「原油・原材料高騰等緊急対策資金」の後継の資金となります。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これに伴い</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原油・原材料高騰等緊急対策資金</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は廃止となります。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当初、「原油・原材料高騰等緊急対策資金」はロシアのウクライナ侵攻に起因して創設されたものでした。しかし昨今はこれに依らず人件費の高騰や物価の高騰による資金繰りの困難も目立つようになったため、原因問わず物価高騰の影響を受ける中小企業者に御利用いただきたく、名称の改正に至りました。</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物価高騰だけでなく、要件を満たせば従来同様コロナ資金の借換にも対応できます。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また、今回の改正に伴い最近１ヶ月との比較対象時期を、「前年または２年前」に変更しました。</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続きまして、「物価高騰等緊急対策資金」の創設に際しての注意点を説明します。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本資金の創設に伴い、現行の「原油原材料高騰等緊急対策資金」は令和８年３月</a:t>
            </a:r>
            <a:r>
              <a:rPr lang="en-US" altLang="ja-JP" dirty="0">
                <a:solidFill>
                  <a:schemeClr val="tx1"/>
                </a:solidFill>
                <a:latin typeface="ＭＳ ゴシック" panose="020B0609070205080204" pitchFamily="49" charset="-128"/>
                <a:ea typeface="ＭＳ ゴシック" panose="020B0609070205080204" pitchFamily="49" charset="-128"/>
              </a:rPr>
              <a:t>31</a:t>
            </a:r>
            <a:r>
              <a:rPr lang="ja-JP" altLang="en-US" dirty="0">
                <a:solidFill>
                  <a:schemeClr val="tx1"/>
                </a:solidFill>
                <a:latin typeface="ＭＳ ゴシック" panose="020B0609070205080204" pitchFamily="49" charset="-128"/>
                <a:ea typeface="ＭＳ ゴシック" panose="020B0609070205080204" pitchFamily="49" charset="-128"/>
              </a:rPr>
              <a:t>日を持って廃止されますので、令和８年３月</a:t>
            </a:r>
            <a:r>
              <a:rPr lang="en-US" altLang="ja-JP" dirty="0">
                <a:solidFill>
                  <a:schemeClr val="tx1"/>
                </a:solidFill>
                <a:latin typeface="ＭＳ ゴシック" panose="020B0609070205080204" pitchFamily="49" charset="-128"/>
                <a:ea typeface="ＭＳ ゴシック" panose="020B0609070205080204" pitchFamily="49" charset="-128"/>
              </a:rPr>
              <a:t>31</a:t>
            </a:r>
            <a:r>
              <a:rPr lang="ja-JP" altLang="en-US" dirty="0">
                <a:solidFill>
                  <a:schemeClr val="tx1"/>
                </a:solidFill>
                <a:latin typeface="ＭＳ ゴシック" panose="020B0609070205080204" pitchFamily="49" charset="-128"/>
                <a:ea typeface="ＭＳ ゴシック" panose="020B0609070205080204" pitchFamily="49" charset="-128"/>
              </a:rPr>
              <a:t>日までに融資実行をお願いします。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事業者様から令和８年３月中に申込を受けた者であっても、実際の融資実行が４月にずれ込む場合は、新制度の「物価高騰等緊急対策資金」にて御対応いただくことになりますのでご注意ください。</a:t>
            </a:r>
            <a:endParaRPr lang="en-US" altLang="ja-JP" dirty="0">
              <a:solidFill>
                <a:schemeClr val="tx1"/>
              </a:solidFill>
              <a:latin typeface="ＭＳ ゴシック" panose="020B0609070205080204" pitchFamily="49" charset="-128"/>
              <a:ea typeface="ＭＳ ゴシック" panose="020B0609070205080204" pitchFamily="49" charset="-128"/>
            </a:endParaRPr>
          </a:p>
          <a:p>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例えば、保証承諾が令和８年３月中であっても、融資実行のタイミングが令和８年４月となる場合は、「物価高騰等緊急対策資金」にて再度申し込みいただくことになります。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「原油・原材料高騰等緊急対策資金」については、以上のことを事業者様へも御理解いただいたうえで御利用いただきますようお願いします。</a:t>
            </a:r>
          </a:p>
          <a:p>
            <a:endParaRPr lang="ja-JP" altLang="en-US"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dirty="0">
                <a:latin typeface="ＭＳ ゴシック" panose="020B0609070205080204" pitchFamily="49" charset="-128"/>
                <a:ea typeface="ＭＳ ゴシック" panose="020B0609070205080204" pitchFamily="49" charset="-128"/>
              </a:rPr>
              <a:t>その他の融資条件については、記載のとおりです。</a:t>
            </a:r>
          </a:p>
        </p:txBody>
      </p:sp>
      <p:sp>
        <p:nvSpPr>
          <p:cNvPr id="4" name="スライド番号プレースホルダ 3"/>
          <p:cNvSpPr>
            <a:spLocks noGrp="1"/>
          </p:cNvSpPr>
          <p:nvPr>
            <p:ph type="sldNum" sz="quarter" idx="10"/>
          </p:nvPr>
        </p:nvSpPr>
        <p:spPr/>
        <p:txBody>
          <a:bodyPr/>
          <a:lstStyle/>
          <a:p>
            <a:fld id="{A1BA12A9-037C-4268-99A8-F39ED59DD330}" type="slidenum">
              <a:rPr kumimoji="1" lang="ja-JP" altLang="en-US" smtClean="0"/>
              <a:pPr/>
              <a:t>9</a:t>
            </a:fld>
            <a:endParaRPr kumimoji="1" lang="ja-JP" altLang="en-US"/>
          </a:p>
        </p:txBody>
      </p:sp>
    </p:spTree>
    <p:extLst>
      <p:ext uri="{BB962C8B-B14F-4D97-AF65-F5344CB8AC3E}">
        <p14:creationId xmlns:p14="http://schemas.microsoft.com/office/powerpoint/2010/main" val="43008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C496F37-CDF2-421C-91AB-2F620E65CD21}" type="datetime1">
              <a:rPr kumimoji="1" lang="ja-JP" altLang="en-US" smtClean="0"/>
              <a:pPr/>
              <a:t>2026/3/11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5E970D1-5F57-45CD-A518-F64E2290C39A}" type="datetime1">
              <a:rPr kumimoji="1" lang="ja-JP" altLang="en-US" smtClean="0"/>
              <a:pPr/>
              <a:t>2026/3/11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2063FFB-57B1-4467-A68E-DAB3E4E36CFD}" type="datetime1">
              <a:rPr kumimoji="1" lang="ja-JP" altLang="en-US" smtClean="0"/>
              <a:pPr/>
              <a:t>2026/3/11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5119844-C1CB-451E-B38E-D3AD5600F7A0}" type="datetime1">
              <a:rPr kumimoji="1" lang="ja-JP" altLang="en-US" smtClean="0"/>
              <a:pPr/>
              <a:t>2026/3/11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4BBF276-9BA1-4E29-BAA0-2BA72AA501E3}" type="datetime1">
              <a:rPr kumimoji="1" lang="ja-JP" altLang="en-US" smtClean="0"/>
              <a:pPr/>
              <a:t>2026/3/11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88074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9EEECA2-4134-478A-91A0-E25B62EC2231}" type="datetime1">
              <a:rPr kumimoji="1" lang="ja-JP" altLang="en-US" smtClean="0"/>
              <a:pPr/>
              <a:t>2026/3/11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
        <p:nvSpPr>
          <p:cNvPr id="7" name="Text Box 5"/>
          <p:cNvSpPr txBox="1">
            <a:spLocks noChangeArrowheads="1"/>
          </p:cNvSpPr>
          <p:nvPr userDrawn="1"/>
        </p:nvSpPr>
        <p:spPr bwMode="auto">
          <a:xfrm>
            <a:off x="0" y="6458481"/>
            <a:ext cx="4716016" cy="369332"/>
          </a:xfrm>
          <a:prstGeom prst="rect">
            <a:avLst/>
          </a:prstGeom>
          <a:solidFill>
            <a:schemeClr val="accent6">
              <a:lumMod val="75000"/>
            </a:schemeClr>
          </a:solidFill>
          <a:ln w="9525">
            <a:noFill/>
            <a:miter lim="800000"/>
            <a:headEnd/>
            <a:tailEnd/>
          </a:ln>
        </p:spPr>
        <p:txBody>
          <a:bodyPr wrap="square">
            <a:spAutoFit/>
          </a:bodyPr>
          <a:lstStyle/>
          <a:p>
            <a:pPr algn="ctr"/>
            <a:r>
              <a:rPr lang="ja-JP" altLang="en-US" sz="1800" b="1">
                <a:solidFill>
                  <a:schemeClr val="bg1"/>
                </a:solidFill>
                <a:latin typeface="Meiryo UI" pitchFamily="50" charset="-128"/>
                <a:ea typeface="Meiryo UI" pitchFamily="50" charset="-128"/>
                <a:cs typeface="Meiryo UI" pitchFamily="50" charset="-128"/>
              </a:rPr>
              <a:t>令和８年度県制度融資に係る説明会</a:t>
            </a:r>
            <a:endParaRPr lang="ja-JP" altLang="en-US" sz="1800" b="1">
              <a:solidFill>
                <a:schemeClr val="tx1"/>
              </a:solidFill>
              <a:latin typeface="Meiryo UI" pitchFamily="50" charset="-128"/>
              <a:ea typeface="Meiryo UI" pitchFamily="50" charset="-128"/>
              <a:cs typeface="Meiryo UI" pitchFamily="50"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4BBF276-9BA1-4E29-BAA0-2BA72AA501E3}" type="datetime1">
              <a:rPr kumimoji="1" lang="ja-JP" altLang="en-US" smtClean="0"/>
              <a:pPr/>
              <a:t>2026/3/11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D6F4CE24-296F-452C-A9C9-69D3E23B2537}" type="datetime1">
              <a:rPr kumimoji="1" lang="ja-JP" altLang="en-US" smtClean="0"/>
              <a:pPr/>
              <a:t>2026/3/11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A0F91BD-14E0-47BE-B1C9-32F3D75B1DFE}" type="datetime1">
              <a:rPr kumimoji="1" lang="ja-JP" altLang="en-US" smtClean="0"/>
              <a:pPr/>
              <a:t>2026/3/11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779DC49-2FE7-4ECC-9539-936E18D6E211}" type="datetime1">
              <a:rPr kumimoji="1" lang="ja-JP" altLang="en-US" smtClean="0"/>
              <a:pPr/>
              <a:t>2026/3/11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3823F6F-0B5E-4326-9AA2-E259AA07A930}" type="datetime1">
              <a:rPr kumimoji="1" lang="ja-JP" altLang="en-US" smtClean="0"/>
              <a:pPr/>
              <a:t>2026/3/11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4A7261B-2769-4296-ADBD-2B1DCFC91290}" type="datetime1">
              <a:rPr kumimoji="1" lang="ja-JP" altLang="en-US" smtClean="0"/>
              <a:pPr/>
              <a:t>2026/3/11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9BBAFC1-1877-4D15-8236-073E20965E5D}" type="datetime1">
              <a:rPr kumimoji="1" lang="ja-JP" altLang="en-US" smtClean="0"/>
              <a:pPr/>
              <a:t>2026/3/11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720CA-92A4-4BB4-A127-FB7CDDE1EB81}" type="datetime1">
              <a:rPr kumimoji="1" lang="ja-JP" altLang="en-US" smtClean="0"/>
              <a:pPr/>
              <a:t>2026/3/11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686872" y="6448251"/>
            <a:ext cx="2133600" cy="365125"/>
          </a:xfrm>
          <a:prstGeom prst="rect">
            <a:avLst/>
          </a:prstGeom>
        </p:spPr>
        <p:txBody>
          <a:bodyPr vert="horz" lIns="91440" tIns="45720" rIns="91440" bIns="45720" rtlCol="0" anchor="ctr"/>
          <a:lstStyle>
            <a:lvl1pPr algn="r">
              <a:defRPr sz="1800">
                <a:solidFill>
                  <a:schemeClr val="tx1"/>
                </a:solidFill>
              </a:defRPr>
            </a:lvl1pPr>
          </a:lstStyle>
          <a:p>
            <a:fld id="{D2D8002D-B5B0-4BAC-B1F6-782DDCCE6D9C}" type="slidenum">
              <a:rPr lang="ja-JP" altLang="en-US" smtClean="0"/>
              <a:pPr/>
              <a:t>‹#›</a:t>
            </a:fld>
            <a:endParaRPr lang="ja-JP" altLang="en-US"/>
          </a:p>
        </p:txBody>
      </p:sp>
      <p:pic>
        <p:nvPicPr>
          <p:cNvPr id="8" name="図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09541" y="476672"/>
            <a:ext cx="1070000" cy="279130"/>
          </a:xfrm>
          <a:prstGeom prst="rect">
            <a:avLst/>
          </a:prstGeom>
        </p:spPr>
      </p:pic>
      <p:sp>
        <p:nvSpPr>
          <p:cNvPr id="7" name="Line 10"/>
          <p:cNvSpPr>
            <a:spLocks noChangeShapeType="1"/>
          </p:cNvSpPr>
          <p:nvPr userDrawn="1"/>
        </p:nvSpPr>
        <p:spPr bwMode="auto">
          <a:xfrm>
            <a:off x="0" y="836712"/>
            <a:ext cx="9144000" cy="0"/>
          </a:xfrm>
          <a:prstGeom prst="line">
            <a:avLst/>
          </a:prstGeom>
          <a:noFill/>
          <a:ln w="76200" cmpd="tri">
            <a:solidFill>
              <a:srgbClr val="3399FF"/>
            </a:solidFill>
            <a:round/>
            <a:headEnd/>
            <a:tailEnd/>
          </a:ln>
        </p:spPr>
        <p:txBody>
          <a:bodyPr/>
          <a:lstStyle/>
          <a:p>
            <a:endParaRPr lang="ja-JP" altLang="en-US"/>
          </a:p>
        </p:txBody>
      </p:sp>
      <p:pic>
        <p:nvPicPr>
          <p:cNvPr id="2" name="図 1">
            <a:extLst>
              <a:ext uri="{FF2B5EF4-FFF2-40B4-BE49-F238E27FC236}">
                <a16:creationId xmlns:a16="http://schemas.microsoft.com/office/drawing/2014/main" id="{8C1B6102-C1C2-B8FA-34DD-B87927D30E63}"/>
              </a:ext>
            </a:extLst>
          </p:cNvPr>
          <p:cNvPicPr>
            <a:picLocks noChangeAspect="1"/>
          </p:cNvPicPr>
          <p:nvPr userDrawn="1"/>
        </p:nvPicPr>
        <p:blipFill>
          <a:blip r:embed="rId16"/>
          <a:stretch>
            <a:fillRect/>
          </a:stretch>
        </p:blipFill>
        <p:spPr>
          <a:xfrm>
            <a:off x="7456570" y="14602"/>
            <a:ext cx="1622971" cy="4620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4"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hebcolle.up.n.seesaa.net/chebcolle/new_01/red_l.gif?d=a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hyperlink" Target="http://chebcolle.up.n.seesaa.net/chebcolle/check/red_02.gif?d=a889" TargetMode="Externa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340768"/>
            <a:ext cx="8568952" cy="648072"/>
          </a:xfrm>
        </p:spPr>
        <p:txBody>
          <a:bodyPr/>
          <a:lstStyle/>
          <a:p>
            <a:r>
              <a:rPr lang="ja-JP" altLang="en-US" sz="4000" i="1" u="sng">
                <a:solidFill>
                  <a:schemeClr val="bg2">
                    <a:lumMod val="50000"/>
                  </a:schemeClr>
                </a:solidFill>
                <a:latin typeface="ＭＳ Ｐゴシック" pitchFamily="50" charset="-128"/>
                <a:ea typeface="ＭＳ Ｐゴシック" pitchFamily="50" charset="-128"/>
                <a:cs typeface="Meiryo UI" pitchFamily="50" charset="-128"/>
              </a:rPr>
              <a:t>令和８年度 県制度融資の概要</a:t>
            </a:r>
            <a:br>
              <a:rPr lang="ja-JP" altLang="en-US" sz="4000">
                <a:solidFill>
                  <a:schemeClr val="bg2">
                    <a:lumMod val="50000"/>
                  </a:schemeClr>
                </a:solidFill>
                <a:latin typeface="ＭＳ Ｐゴシック" pitchFamily="50" charset="-128"/>
                <a:ea typeface="ＭＳ Ｐゴシック" pitchFamily="50" charset="-128"/>
                <a:cs typeface="Meiryo UI" pitchFamily="50" charset="-128"/>
              </a:rPr>
            </a:br>
            <a:endParaRPr kumimoji="1" lang="ja-JP" altLang="en-US" sz="4000">
              <a:solidFill>
                <a:schemeClr val="bg2">
                  <a:lumMod val="50000"/>
                </a:schemeClr>
              </a:solidFill>
              <a:latin typeface="ＭＳ Ｐゴシック" pitchFamily="50" charset="-128"/>
              <a:ea typeface="ＭＳ Ｐゴシック" pitchFamily="50" charset="-128"/>
            </a:endParaRPr>
          </a:p>
        </p:txBody>
      </p:sp>
      <p:sp>
        <p:nvSpPr>
          <p:cNvPr id="6" name="タイトル 1"/>
          <p:cNvSpPr txBox="1">
            <a:spLocks/>
          </p:cNvSpPr>
          <p:nvPr/>
        </p:nvSpPr>
        <p:spPr>
          <a:xfrm>
            <a:off x="539552" y="2132856"/>
            <a:ext cx="7992888" cy="368424"/>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1" u="none" strike="noStrike" kern="1200" cap="none" spc="0" normalizeH="0" baseline="0" noProof="0">
                <a:ln>
                  <a:noFill/>
                </a:ln>
                <a:solidFill>
                  <a:schemeClr val="tx1"/>
                </a:solidFill>
                <a:effectLst/>
                <a:uLnTx/>
                <a:uFillTx/>
                <a:latin typeface="ＭＳ Ｐゴシック" pitchFamily="50" charset="-128"/>
                <a:ea typeface="ＭＳ Ｐゴシック" pitchFamily="50" charset="-128"/>
                <a:cs typeface="Meiryo UI" pitchFamily="50" charset="-128"/>
              </a:rPr>
              <a:t>栃木県 産業労働観光部 経営支援課</a:t>
            </a:r>
            <a:r>
              <a:rPr kumimoji="1" lang="ja-JP" altLang="en-US" sz="2400" b="0" i="0" u="none" strike="noStrike" kern="1200" cap="none" spc="0" normalizeH="0" baseline="0" noProof="0">
                <a:ln>
                  <a:noFill/>
                </a:ln>
                <a:solidFill>
                  <a:schemeClr val="tx1"/>
                </a:solidFill>
                <a:effectLst/>
                <a:uLnTx/>
                <a:uFillTx/>
                <a:latin typeface="ＭＳ Ｐゴシック" pitchFamily="50" charset="-128"/>
                <a:ea typeface="ＭＳ Ｐゴシック" pitchFamily="50" charset="-128"/>
                <a:cs typeface="Meiryo UI" pitchFamily="50" charset="-128"/>
              </a:rPr>
              <a:t>　　</a:t>
            </a:r>
          </a:p>
        </p:txBody>
      </p:sp>
      <p:sp>
        <p:nvSpPr>
          <p:cNvPr id="7" name="Rectangle 9"/>
          <p:cNvSpPr>
            <a:spLocks noChangeArrowheads="1"/>
          </p:cNvSpPr>
          <p:nvPr/>
        </p:nvSpPr>
        <p:spPr bwMode="auto">
          <a:xfrm>
            <a:off x="395536" y="188640"/>
            <a:ext cx="6552728" cy="461665"/>
          </a:xfrm>
          <a:prstGeom prst="rect">
            <a:avLst/>
          </a:prstGeom>
          <a:solidFill>
            <a:srgbClr val="0070C0"/>
          </a:solidFill>
          <a:ln w="9525">
            <a:noFill/>
            <a:miter lim="800000"/>
            <a:headEnd/>
            <a:tailEnd/>
          </a:ln>
        </p:spPr>
        <p:txBody>
          <a:bodyPr wrap="square">
            <a:spAutoFit/>
          </a:bodyPr>
          <a:lstStyle/>
          <a:p>
            <a:pPr algn="dist"/>
            <a:r>
              <a:rPr lang="ja-JP" altLang="en-US" sz="2400" b="1">
                <a:solidFill>
                  <a:schemeClr val="bg1"/>
                </a:solidFill>
                <a:latin typeface="ＭＳ Ｐゴシック" pitchFamily="50" charset="-128"/>
                <a:ea typeface="ＭＳ Ｐゴシック" pitchFamily="50" charset="-128"/>
                <a:cs typeface="Meiryo UI" pitchFamily="50" charset="-128"/>
              </a:rPr>
              <a:t>令和８年度　県制度融資に係る説明会</a:t>
            </a:r>
            <a:endParaRPr lang="en-US" altLang="ja-JP" sz="2400" b="1">
              <a:solidFill>
                <a:schemeClr val="bg1"/>
              </a:solidFill>
              <a:latin typeface="ＭＳ Ｐゴシック" pitchFamily="50" charset="-128"/>
              <a:ea typeface="ＭＳ Ｐゴシック" pitchFamily="50" charset="-128"/>
              <a:cs typeface="Meiryo UI" pitchFamily="50" charset="-128"/>
            </a:endParaRPr>
          </a:p>
        </p:txBody>
      </p:sp>
      <p:sp>
        <p:nvSpPr>
          <p:cNvPr id="13" name="額縁 12"/>
          <p:cNvSpPr/>
          <p:nvPr/>
        </p:nvSpPr>
        <p:spPr>
          <a:xfrm>
            <a:off x="401114" y="3573016"/>
            <a:ext cx="5118248" cy="2629234"/>
          </a:xfrm>
          <a:prstGeom prst="bevel">
            <a:avLst>
              <a:gd name="adj" fmla="val 2645"/>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b="1">
                <a:latin typeface="ＭＳ ゴシック" panose="020B0609070205080204" pitchFamily="49" charset="-128"/>
                <a:ea typeface="ＭＳ ゴシック" panose="020B0609070205080204" pitchFamily="49" charset="-128"/>
              </a:rPr>
              <a:t>≪目次≫</a:t>
            </a:r>
            <a:endParaRPr kumimoji="1" lang="en-US" altLang="ja-JP" b="1">
              <a:latin typeface="ＭＳ ゴシック" panose="020B0609070205080204" pitchFamily="49" charset="-128"/>
              <a:ea typeface="ＭＳ ゴシック" panose="020B0609070205080204" pitchFamily="49" charset="-128"/>
            </a:endParaRPr>
          </a:p>
          <a:p>
            <a:endParaRPr kumimoji="1" lang="en-US" altLang="ja-JP" b="1">
              <a:latin typeface="ＭＳ ゴシック" panose="020B0609070205080204" pitchFamily="49" charset="-128"/>
              <a:ea typeface="ＭＳ ゴシック" panose="020B0609070205080204" pitchFamily="49" charset="-128"/>
            </a:endParaRPr>
          </a:p>
          <a:p>
            <a:pPr>
              <a:defRPr/>
            </a:pPr>
            <a:r>
              <a:rPr lang="ja-JP" altLang="en-US" b="1">
                <a:latin typeface="ＭＳ ゴシック" panose="020B0609070205080204" pitchFamily="49" charset="-128"/>
                <a:ea typeface="ＭＳ ゴシック" panose="020B0609070205080204" pitchFamily="49" charset="-128"/>
              </a:rPr>
              <a:t>１</a:t>
            </a:r>
            <a:r>
              <a:rPr lang="en-US" altLang="ja-JP" b="1">
                <a:latin typeface="ＭＳ ゴシック" panose="020B0609070205080204" pitchFamily="49" charset="-128"/>
                <a:ea typeface="ＭＳ ゴシック" panose="020B0609070205080204" pitchFamily="49" charset="-128"/>
              </a:rPr>
              <a:t>. </a:t>
            </a:r>
            <a:r>
              <a:rPr lang="zh-TW" altLang="en-US" b="1">
                <a:latin typeface="ＭＳ ゴシック" panose="020B0609070205080204" pitchFamily="49" charset="-128"/>
                <a:ea typeface="ＭＳ ゴシック" panose="020B0609070205080204" pitchFamily="49" charset="-128"/>
              </a:rPr>
              <a:t>令和</a:t>
            </a:r>
            <a:r>
              <a:rPr lang="ja-JP" altLang="en-US" b="1">
                <a:latin typeface="ＭＳ ゴシック" panose="020B0609070205080204" pitchFamily="49" charset="-128"/>
                <a:ea typeface="ＭＳ ゴシック" panose="020B0609070205080204" pitchFamily="49" charset="-128"/>
              </a:rPr>
              <a:t>８</a:t>
            </a:r>
            <a:r>
              <a:rPr lang="zh-TW" altLang="en-US" b="1">
                <a:latin typeface="ＭＳ ゴシック" panose="020B0609070205080204" pitchFamily="49" charset="-128"/>
                <a:ea typeface="ＭＳ ゴシック" panose="020B0609070205080204" pitchFamily="49" charset="-128"/>
              </a:rPr>
              <a:t>年度　</a:t>
            </a:r>
            <a:r>
              <a:rPr lang="ja-JP" altLang="en-US" b="1">
                <a:latin typeface="ＭＳ ゴシック" panose="020B0609070205080204" pitchFamily="49" charset="-128"/>
                <a:ea typeface="ＭＳ ゴシック" panose="020B0609070205080204" pitchFamily="49" charset="-128"/>
              </a:rPr>
              <a:t>県</a:t>
            </a:r>
            <a:r>
              <a:rPr lang="zh-TW" altLang="en-US" b="1">
                <a:latin typeface="ＭＳ ゴシック" panose="020B0609070205080204" pitchFamily="49" charset="-128"/>
                <a:ea typeface="ＭＳ ゴシック" panose="020B0609070205080204" pitchFamily="49" charset="-128"/>
              </a:rPr>
              <a:t>制度融資予算（融資枠）</a:t>
            </a:r>
          </a:p>
          <a:p>
            <a:pPr>
              <a:defRPr/>
            </a:pPr>
            <a:r>
              <a:rPr lang="ja-JP" altLang="en-US" b="1">
                <a:latin typeface="ＭＳ ゴシック" panose="020B0609070205080204" pitchFamily="49" charset="-128"/>
                <a:ea typeface="ＭＳ ゴシック" panose="020B0609070205080204" pitchFamily="49" charset="-128"/>
              </a:rPr>
              <a:t>２</a:t>
            </a:r>
            <a:r>
              <a:rPr lang="en-US" altLang="ja-JP" b="1">
                <a:latin typeface="ＭＳ ゴシック" panose="020B0609070205080204" pitchFamily="49" charset="-128"/>
                <a:ea typeface="ＭＳ ゴシック" panose="020B0609070205080204" pitchFamily="49" charset="-128"/>
              </a:rPr>
              <a:t>. </a:t>
            </a:r>
            <a:r>
              <a:rPr lang="ja-JP" altLang="en-US" b="1">
                <a:latin typeface="ＭＳ ゴシック" panose="020B0609070205080204" pitchFamily="49" charset="-128"/>
                <a:ea typeface="ＭＳ ゴシック" panose="020B0609070205080204" pitchFamily="49" charset="-128"/>
              </a:rPr>
              <a:t>令和８年度　県制度融資メニュー</a:t>
            </a:r>
            <a:endParaRPr lang="en-US" altLang="ja-JP" b="1">
              <a:latin typeface="ＭＳ ゴシック" panose="020B0609070205080204" pitchFamily="49" charset="-128"/>
              <a:ea typeface="ＭＳ ゴシック" panose="020B0609070205080204" pitchFamily="49" charset="-128"/>
            </a:endParaRPr>
          </a:p>
          <a:p>
            <a:pPr>
              <a:defRPr/>
            </a:pPr>
            <a:r>
              <a:rPr lang="ja-JP" altLang="en-US" b="1">
                <a:latin typeface="ＭＳ ゴシック" panose="020B0609070205080204" pitchFamily="49" charset="-128"/>
                <a:ea typeface="ＭＳ ゴシック" panose="020B0609070205080204" pitchFamily="49" charset="-128"/>
              </a:rPr>
              <a:t>３</a:t>
            </a:r>
            <a:r>
              <a:rPr lang="en-US" altLang="ja-JP" b="1">
                <a:latin typeface="ＭＳ ゴシック" panose="020B0609070205080204" pitchFamily="49" charset="-128"/>
                <a:ea typeface="ＭＳ ゴシック" panose="020B0609070205080204" pitchFamily="49" charset="-128"/>
              </a:rPr>
              <a:t>. </a:t>
            </a:r>
            <a:r>
              <a:rPr lang="ja-JP" altLang="en-US" b="1">
                <a:latin typeface="ＭＳ ゴシック" panose="020B0609070205080204" pitchFamily="49" charset="-128"/>
                <a:ea typeface="ＭＳ ゴシック" panose="020B0609070205080204" pitchFamily="49" charset="-128"/>
              </a:rPr>
              <a:t>令和８年度　県制度融資のポイント</a:t>
            </a:r>
            <a:endParaRPr lang="en-US" altLang="ja-JP" b="1">
              <a:latin typeface="ＭＳ ゴシック" panose="020B0609070205080204" pitchFamily="49" charset="-128"/>
              <a:ea typeface="ＭＳ ゴシック" panose="020B0609070205080204" pitchFamily="49" charset="-128"/>
            </a:endParaRPr>
          </a:p>
          <a:p>
            <a:pPr>
              <a:defRPr/>
            </a:pPr>
            <a:r>
              <a:rPr lang="ja-JP" altLang="en-US" b="1">
                <a:latin typeface="ＭＳ ゴシック" panose="020B0609070205080204" pitchFamily="49" charset="-128"/>
                <a:ea typeface="ＭＳ ゴシック" panose="020B0609070205080204" pitchFamily="49" charset="-128"/>
              </a:rPr>
              <a:t>４</a:t>
            </a:r>
            <a:r>
              <a:rPr lang="en-US" altLang="ja-JP" b="1">
                <a:latin typeface="ＭＳ ゴシック" panose="020B0609070205080204" pitchFamily="49" charset="-128"/>
                <a:ea typeface="ＭＳ ゴシック" panose="020B0609070205080204" pitchFamily="49" charset="-128"/>
              </a:rPr>
              <a:t>.</a:t>
            </a:r>
            <a:r>
              <a:rPr lang="ja-JP" altLang="en-US" b="1">
                <a:latin typeface="ＭＳ ゴシック" panose="020B0609070205080204" pitchFamily="49" charset="-128"/>
                <a:ea typeface="ＭＳ ゴシック" panose="020B0609070205080204" pitchFamily="49" charset="-128"/>
              </a:rPr>
              <a:t> 県制度融資に関する事務連絡</a:t>
            </a:r>
            <a:endParaRPr lang="en-US" altLang="ja-JP" b="1">
              <a:latin typeface="ＭＳ ゴシック" panose="020B0609070205080204" pitchFamily="49" charset="-128"/>
              <a:ea typeface="ＭＳ ゴシック" panose="020B0609070205080204" pitchFamily="49" charset="-128"/>
            </a:endParaRPr>
          </a:p>
          <a:p>
            <a:pPr>
              <a:defRPr/>
            </a:pPr>
            <a:endParaRPr lang="en-US" altLang="ja-JP" b="1">
              <a:latin typeface="ＭＳ ゴシック" panose="020B0609070205080204" pitchFamily="49" charset="-128"/>
              <a:ea typeface="ＭＳ ゴシック" panose="020B0609070205080204" pitchFamily="49" charset="-128"/>
            </a:endParaRPr>
          </a:p>
        </p:txBody>
      </p:sp>
      <p:sp>
        <p:nvSpPr>
          <p:cNvPr id="15" name="スライド番号プレースホルダ 14"/>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pic>
        <p:nvPicPr>
          <p:cNvPr id="5" name="図 4"/>
          <p:cNvPicPr>
            <a:picLocks noChangeAspect="1"/>
          </p:cNvPicPr>
          <p:nvPr/>
        </p:nvPicPr>
        <p:blipFill>
          <a:blip r:embed="rId3"/>
          <a:stretch>
            <a:fillRect/>
          </a:stretch>
        </p:blipFill>
        <p:spPr>
          <a:xfrm>
            <a:off x="5796136" y="3956490"/>
            <a:ext cx="3168352" cy="22457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D8DB2-0996-9831-9CA1-DD9C53941AF2}"/>
            </a:ext>
          </a:extLst>
        </p:cNvPr>
        <p:cNvGrpSpPr/>
        <p:nvPr/>
      </p:nvGrpSpPr>
      <p:grpSpPr>
        <a:xfrm>
          <a:off x="0" y="0"/>
          <a:ext cx="0" cy="0"/>
          <a:chOff x="0" y="0"/>
          <a:chExt cx="0" cy="0"/>
        </a:xfrm>
      </p:grpSpPr>
      <p:sp>
        <p:nvSpPr>
          <p:cNvPr id="2" name="スライド番号プレースホルダ 1">
            <a:extLst>
              <a:ext uri="{FF2B5EF4-FFF2-40B4-BE49-F238E27FC236}">
                <a16:creationId xmlns:a16="http://schemas.microsoft.com/office/drawing/2014/main" id="{F97B467E-139A-2BEE-6453-0F76C7D9196D}"/>
              </a:ext>
            </a:extLst>
          </p:cNvPr>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
        <p:nvSpPr>
          <p:cNvPr id="3" name="テキスト ボックス 2">
            <a:extLst>
              <a:ext uri="{FF2B5EF4-FFF2-40B4-BE49-F238E27FC236}">
                <a16:creationId xmlns:a16="http://schemas.microsoft.com/office/drawing/2014/main" id="{2130C2EA-61CB-E3AE-FD81-B48DEB7E0191}"/>
              </a:ext>
            </a:extLst>
          </p:cNvPr>
          <p:cNvSpPr txBox="1"/>
          <p:nvPr/>
        </p:nvSpPr>
        <p:spPr>
          <a:xfrm>
            <a:off x="-144478" y="181892"/>
            <a:ext cx="8820472" cy="584775"/>
          </a:xfrm>
          <a:prstGeom prst="rect">
            <a:avLst/>
          </a:prstGeom>
          <a:noFill/>
        </p:spPr>
        <p:txBody>
          <a:bodyPr wrap="square" rtlCol="0">
            <a:spAutoFit/>
          </a:bodyPr>
          <a:lstStyle/>
          <a:p>
            <a:r>
              <a:rPr lang="ja-JP" altLang="en-US" sz="3200" i="1">
                <a:latin typeface="+mj-ea"/>
              </a:rPr>
              <a:t> </a:t>
            </a:r>
            <a:r>
              <a:rPr lang="ja-JP" altLang="en-US" sz="3000" i="1">
                <a:latin typeface="+mj-ea"/>
              </a:rPr>
              <a:t>３</a:t>
            </a:r>
            <a:r>
              <a:rPr lang="en-US" altLang="ja-JP" sz="3000" i="1">
                <a:latin typeface="+mj-ea"/>
              </a:rPr>
              <a:t>.Ⅴ</a:t>
            </a:r>
            <a:r>
              <a:rPr lang="ja-JP" altLang="en-US" sz="3000" i="1">
                <a:latin typeface="+mj-ea"/>
              </a:rPr>
              <a:t>　米国関税緊急対策資金</a:t>
            </a:r>
          </a:p>
        </p:txBody>
      </p:sp>
      <p:sp>
        <p:nvSpPr>
          <p:cNvPr id="4" name="角丸四角形 3">
            <a:extLst>
              <a:ext uri="{FF2B5EF4-FFF2-40B4-BE49-F238E27FC236}">
                <a16:creationId xmlns:a16="http://schemas.microsoft.com/office/drawing/2014/main" id="{E58E0CF4-5F6E-99F4-3EF9-1C02EB41B050}"/>
              </a:ext>
            </a:extLst>
          </p:cNvPr>
          <p:cNvSpPr/>
          <p:nvPr/>
        </p:nvSpPr>
        <p:spPr>
          <a:xfrm>
            <a:off x="171347" y="1013249"/>
            <a:ext cx="8820472" cy="1112119"/>
          </a:xfrm>
          <a:prstGeom prst="roundRect">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t"/>
          <a:lstStyle/>
          <a:p>
            <a:r>
              <a:rPr kumimoji="1" lang="ja-JP" altLang="en-US">
                <a:latin typeface="ＭＳ ゴシック" panose="020B0609070205080204" pitchFamily="49" charset="-128"/>
                <a:ea typeface="ＭＳ ゴシック" panose="020B0609070205080204" pitchFamily="49" charset="-128"/>
              </a:rPr>
              <a:t>＜ポイント＞</a:t>
            </a:r>
            <a:endParaRPr kumimoji="1" lang="en-US" altLang="ja-JP">
              <a:latin typeface="ＭＳ ゴシック" panose="020B0609070205080204" pitchFamily="49" charset="-128"/>
              <a:ea typeface="ＭＳ ゴシック" panose="020B0609070205080204" pitchFamily="49" charset="-128"/>
            </a:endParaRPr>
          </a:p>
          <a:p>
            <a:pPr hangingPunct="0"/>
            <a:r>
              <a:rPr lang="ja-JP" altLang="en-US">
                <a:latin typeface="ＭＳ ゴシック" panose="020B0609070205080204" pitchFamily="49" charset="-128"/>
                <a:ea typeface="ＭＳ ゴシック" panose="020B0609070205080204" pitchFamily="49" charset="-128"/>
              </a:rPr>
              <a:t>○</a:t>
            </a:r>
            <a:r>
              <a:rPr lang="ja-JP" altLang="ja-JP"/>
              <a:t>米国関税措置に係る取引先の減産等の影響を受けている又は受ける見込みである</a:t>
            </a:r>
            <a:r>
              <a:rPr lang="ja-JP" altLang="en-US">
                <a:latin typeface="ＭＳ ゴシック" panose="020B0609070205080204" pitchFamily="49" charset="-128"/>
                <a:ea typeface="ＭＳ ゴシック" panose="020B0609070205080204" pitchFamily="49" charset="-128"/>
              </a:rPr>
              <a:t>事業者を引き続き支援</a:t>
            </a:r>
            <a:endParaRPr lang="en-US" altLang="ja-JP"/>
          </a:p>
        </p:txBody>
      </p:sp>
      <p:graphicFrame>
        <p:nvGraphicFramePr>
          <p:cNvPr id="6" name="表 5">
            <a:extLst>
              <a:ext uri="{FF2B5EF4-FFF2-40B4-BE49-F238E27FC236}">
                <a16:creationId xmlns:a16="http://schemas.microsoft.com/office/drawing/2014/main" id="{319253F0-404B-7EC8-90A8-FD523C934E2A}"/>
              </a:ext>
            </a:extLst>
          </p:cNvPr>
          <p:cNvGraphicFramePr>
            <a:graphicFrameLocks noGrp="1"/>
          </p:cNvGraphicFramePr>
          <p:nvPr>
            <p:extLst>
              <p:ext uri="{D42A27DB-BD31-4B8C-83A1-F6EECF244321}">
                <p14:modId xmlns:p14="http://schemas.microsoft.com/office/powerpoint/2010/main" val="919020665"/>
              </p:ext>
            </p:extLst>
          </p:nvPr>
        </p:nvGraphicFramePr>
        <p:xfrm>
          <a:off x="26190" y="2435192"/>
          <a:ext cx="9144000" cy="3703235"/>
        </p:xfrm>
        <a:graphic>
          <a:graphicData uri="http://schemas.openxmlformats.org/drawingml/2006/table">
            <a:tbl>
              <a:tblPr firstRow="1" bandRow="1">
                <a:tableStyleId>{9DCAF9ED-07DC-4A11-8D7F-57B35C25682E}</a:tableStyleId>
              </a:tblPr>
              <a:tblGrid>
                <a:gridCol w="1403648">
                  <a:extLst>
                    <a:ext uri="{9D8B030D-6E8A-4147-A177-3AD203B41FA5}">
                      <a16:colId xmlns:a16="http://schemas.microsoft.com/office/drawing/2014/main" val="20000"/>
                    </a:ext>
                  </a:extLst>
                </a:gridCol>
                <a:gridCol w="7740352">
                  <a:extLst>
                    <a:ext uri="{9D8B030D-6E8A-4147-A177-3AD203B41FA5}">
                      <a16:colId xmlns:a16="http://schemas.microsoft.com/office/drawing/2014/main" val="20001"/>
                    </a:ext>
                  </a:extLst>
                </a:gridCol>
              </a:tblGrid>
              <a:tr h="349505">
                <a:tc gridSpan="2">
                  <a:txBody>
                    <a:bodyPr/>
                    <a:lstStyle/>
                    <a:p>
                      <a:pPr algn="ctr"/>
                      <a:r>
                        <a:rPr kumimoji="1" lang="ja-JP" altLang="en-US" sz="1800" b="1">
                          <a:latin typeface="ＭＳ ゴシック" panose="020B0609070205080204" pitchFamily="49" charset="-128"/>
                          <a:ea typeface="ＭＳ ゴシック" panose="020B0609070205080204" pitchFamily="49" charset="-128"/>
                        </a:rPr>
                        <a:t>米国関税緊急対策資金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r>
                        <a:rPr kumimoji="1" lang="ja-JP" altLang="en-US" sz="1800" b="1">
                          <a:latin typeface="ＭＳ ゴシック" panose="020B0609070205080204" pitchFamily="49" charset="-128"/>
                          <a:ea typeface="ＭＳ ゴシック" panose="020B0609070205080204" pitchFamily="49" charset="-128"/>
                        </a:rPr>
                        <a:t>新型コロナウイルス感染症対策融資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35505">
                <a:tc>
                  <a:txBody>
                    <a:bodyPr/>
                    <a:lstStyle/>
                    <a:p>
                      <a:r>
                        <a:rPr kumimoji="1" lang="ja-JP" altLang="en-US" sz="1600">
                          <a:latin typeface="ＭＳ ゴシック" panose="020B0609070205080204" pitchFamily="49" charset="-128"/>
                          <a:ea typeface="ＭＳ ゴシック" panose="020B0609070205080204" pitchFamily="49" charset="-128"/>
                        </a:rPr>
                        <a:t>融資対象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hangingPunct="0"/>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県内に事業所を有する中小企業者又は中小企業団体で（新たに設置する場合を含む。）、米国関税措置に係る取引先の減産、受注の減少等の影響を受けている又は受ける見込みであるもの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3695">
                <a:tc>
                  <a:txBody>
                    <a:bodyPr/>
                    <a:lstStyle/>
                    <a:p>
                      <a:r>
                        <a:rPr kumimoji="1" lang="ja-JP" altLang="en-US" sz="1600">
                          <a:latin typeface="ＭＳ ゴシック" panose="020B0609070205080204" pitchFamily="49" charset="-128"/>
                          <a:ea typeface="ＭＳ ゴシック" panose="020B0609070205080204" pitchFamily="49" charset="-128"/>
                        </a:rPr>
                        <a:t>資金使途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運転資金、設備資金、</a:t>
                      </a:r>
                      <a:endParaRPr kumimoji="1" lang="en-US" altLang="ja-JP" sz="160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1917">
                <a:tc>
                  <a:txBody>
                    <a:bodyPr/>
                    <a:lstStyle/>
                    <a:p>
                      <a:pPr algn="ctr"/>
                      <a:r>
                        <a:rPr kumimoji="1" lang="ja-JP" altLang="en-US" sz="1600">
                          <a:latin typeface="ＭＳ ゴシック" panose="020B0609070205080204" pitchFamily="49" charset="-128"/>
                          <a:ea typeface="ＭＳ ゴシック" panose="020B0609070205080204" pitchFamily="49" charset="-128"/>
                        </a:rPr>
                        <a:t>限 度 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u="none">
                          <a:latin typeface="ＭＳ ゴシック" panose="020B0609070205080204" pitchFamily="49" charset="-128"/>
                          <a:ea typeface="ＭＳ ゴシック" panose="020B0609070205080204" pitchFamily="49" charset="-128"/>
                        </a:rPr>
                        <a:t>１億円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1917">
                <a:tc>
                  <a:txBody>
                    <a:bodyPr/>
                    <a:lstStyle/>
                    <a:p>
                      <a:pPr algn="ctr"/>
                      <a:r>
                        <a:rPr kumimoji="1" lang="ja-JP" altLang="en-US" sz="1600">
                          <a:latin typeface="ＭＳ ゴシック" panose="020B0609070205080204" pitchFamily="49" charset="-128"/>
                          <a:ea typeface="ＭＳ ゴシック" panose="020B0609070205080204" pitchFamily="49" charset="-128"/>
                        </a:rPr>
                        <a:t>融資期間</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600">
                          <a:latin typeface="ＭＳ ゴシック" panose="020B0609070205080204" pitchFamily="49" charset="-128"/>
                          <a:ea typeface="ＭＳ ゴシック" panose="020B0609070205080204" pitchFamily="49" charset="-128"/>
                        </a:rPr>
                        <a:t>１年超</a:t>
                      </a:r>
                      <a:r>
                        <a:rPr kumimoji="1" lang="en-US" altLang="ja-JP" sz="1600">
                          <a:latin typeface="ＭＳ ゴシック" panose="020B0609070205080204" pitchFamily="49" charset="-128"/>
                          <a:ea typeface="ＭＳ ゴシック" panose="020B0609070205080204" pitchFamily="49" charset="-128"/>
                        </a:rPr>
                        <a:t>10</a:t>
                      </a:r>
                      <a:r>
                        <a:rPr kumimoji="1" lang="ja-JP" altLang="en-US" sz="1600">
                          <a:latin typeface="ＭＳ ゴシック" panose="020B0609070205080204" pitchFamily="49" charset="-128"/>
                          <a:ea typeface="ＭＳ ゴシック" panose="020B0609070205080204" pitchFamily="49" charset="-128"/>
                        </a:rPr>
                        <a:t>年以内（据置２年以内）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94441">
                <a:tc>
                  <a:txBody>
                    <a:bodyPr/>
                    <a:lstStyle/>
                    <a:p>
                      <a:r>
                        <a:rPr kumimoji="1" lang="ja-JP" altLang="en-US" sz="1600">
                          <a:latin typeface="ＭＳ ゴシック" panose="020B0609070205080204" pitchFamily="49" charset="-128"/>
                          <a:ea typeface="ＭＳ ゴシック" panose="020B0609070205080204" pitchFamily="49" charset="-128"/>
                        </a:rPr>
                        <a:t>融資利率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ＭＳ ゴシック" panose="020B0609070205080204" pitchFamily="49" charset="-128"/>
                          <a:ea typeface="ＭＳ ゴシック" panose="020B0609070205080204" pitchFamily="49" charset="-128"/>
                        </a:rPr>
                        <a:t>保証付き　責任共有制度対象外：</a:t>
                      </a:r>
                      <a:r>
                        <a:rPr kumimoji="1" lang="en-US" altLang="ja-JP" sz="1600" b="0" dirty="0">
                          <a:latin typeface="ＭＳ ゴシック" panose="020B0609070205080204" pitchFamily="49" charset="-128"/>
                          <a:ea typeface="ＭＳ ゴシック" panose="020B0609070205080204" pitchFamily="49" charset="-128"/>
                        </a:rPr>
                        <a:t>1.3</a:t>
                      </a:r>
                      <a:r>
                        <a:rPr kumimoji="1" lang="ja-JP" altLang="en-US" sz="1600" b="0" dirty="0">
                          <a:latin typeface="ＭＳ ゴシック" panose="020B0609070205080204" pitchFamily="49" charset="-128"/>
                          <a:ea typeface="ＭＳ ゴシック" panose="020B0609070205080204" pitchFamily="49" charset="-128"/>
                        </a:rPr>
                        <a:t>％以内</a:t>
                      </a:r>
                      <a:endParaRPr kumimoji="1" lang="en-US" altLang="ja-JP" sz="1600" b="0" dirty="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ＭＳ ゴシック" panose="020B0609070205080204" pitchFamily="49" charset="-128"/>
                          <a:ea typeface="ＭＳ ゴシック" panose="020B0609070205080204" pitchFamily="49" charset="-128"/>
                        </a:rPr>
                        <a:t>　　　　　責任共有制度対象　：</a:t>
                      </a:r>
                      <a:r>
                        <a:rPr kumimoji="1" lang="en-US" altLang="ja-JP" sz="1600" b="0" dirty="0">
                          <a:latin typeface="ＭＳ ゴシック" panose="020B0609070205080204" pitchFamily="49" charset="-128"/>
                          <a:ea typeface="ＭＳ ゴシック" panose="020B0609070205080204" pitchFamily="49" charset="-128"/>
                        </a:rPr>
                        <a:t>1.5</a:t>
                      </a:r>
                      <a:r>
                        <a:rPr kumimoji="1" lang="ja-JP" altLang="en-US" sz="1600" b="0" dirty="0">
                          <a:latin typeface="ＭＳ ゴシック" panose="020B0609070205080204" pitchFamily="49" charset="-128"/>
                          <a:ea typeface="ＭＳ ゴシック" panose="020B0609070205080204" pitchFamily="49" charset="-128"/>
                        </a:rPr>
                        <a:t>％以内</a:t>
                      </a:r>
                      <a:endParaRPr kumimoji="1" lang="en-US" altLang="ja-JP" sz="1600" b="0" u="sng"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365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467544" y="2272115"/>
            <a:ext cx="8064896" cy="1350647"/>
          </a:xfrm>
          <a:prstGeom prst="roundRect">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000">
                <a:latin typeface="ＭＳ ゴシック" panose="020B0609070205080204" pitchFamily="49" charset="-128"/>
                <a:ea typeface="ＭＳ ゴシック" panose="020B0609070205080204" pitchFamily="49" charset="-128"/>
              </a:rPr>
              <a:t>○　</a:t>
            </a:r>
            <a:r>
              <a:rPr lang="ja-JP" altLang="en-US" sz="2400" b="1"/>
              <a:t>産業政策推進資金（とちぎ創生融資）の終了</a:t>
            </a:r>
            <a:endParaRPr lang="en-US" altLang="ja-JP" sz="2400" b="1"/>
          </a:p>
        </p:txBody>
      </p:sp>
      <p:sp>
        <p:nvSpPr>
          <p:cNvPr id="29" name="テキスト ボックス 28"/>
          <p:cNvSpPr txBox="1"/>
          <p:nvPr/>
        </p:nvSpPr>
        <p:spPr>
          <a:xfrm>
            <a:off x="0" y="161187"/>
            <a:ext cx="7452320" cy="1077218"/>
          </a:xfrm>
          <a:prstGeom prst="rect">
            <a:avLst/>
          </a:prstGeom>
          <a:noFill/>
        </p:spPr>
        <p:txBody>
          <a:bodyPr wrap="square" rtlCol="0">
            <a:spAutoFit/>
          </a:bodyPr>
          <a:lstStyle/>
          <a:p>
            <a:pPr>
              <a:defRPr/>
            </a:pPr>
            <a:r>
              <a:rPr kumimoji="1" lang="ja-JP" altLang="en-US" sz="32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3200" i="1">
                <a:solidFill>
                  <a:prstClr val="black"/>
                </a:solidFill>
                <a:latin typeface="ＭＳ Ｐゴシック" panose="020B0600070205080204" pitchFamily="50" charset="-128"/>
              </a:rPr>
              <a:t>４．</a:t>
            </a:r>
            <a:r>
              <a:rPr lang="ja-JP" altLang="en-US" sz="3200" i="1">
                <a:latin typeface="+mj-ea"/>
              </a:rPr>
              <a:t>県制度融資に関する事務連絡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スライド番号プレースホルダ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1" name="角丸四角形 30"/>
          <p:cNvSpPr/>
          <p:nvPr/>
        </p:nvSpPr>
        <p:spPr>
          <a:xfrm>
            <a:off x="467544" y="1769175"/>
            <a:ext cx="4536504" cy="57606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　廃止する融資メニュー</a:t>
            </a:r>
          </a:p>
        </p:txBody>
      </p:sp>
    </p:spTree>
    <p:extLst>
      <p:ext uri="{BB962C8B-B14F-4D97-AF65-F5344CB8AC3E}">
        <p14:creationId xmlns:p14="http://schemas.microsoft.com/office/powerpoint/2010/main" val="104158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F3314-175C-22AB-852D-70212EDAF596}"/>
            </a:ext>
          </a:extLst>
        </p:cNvPr>
        <p:cNvGrpSpPr/>
        <p:nvPr/>
      </p:nvGrpSpPr>
      <p:grpSpPr>
        <a:xfrm>
          <a:off x="0" y="0"/>
          <a:ext cx="0" cy="0"/>
          <a:chOff x="0" y="0"/>
          <a:chExt cx="0" cy="0"/>
        </a:xfrm>
      </p:grpSpPr>
      <p:sp>
        <p:nvSpPr>
          <p:cNvPr id="32" name="角丸四角形 31">
            <a:extLst>
              <a:ext uri="{FF2B5EF4-FFF2-40B4-BE49-F238E27FC236}">
                <a16:creationId xmlns:a16="http://schemas.microsoft.com/office/drawing/2014/main" id="{230244B9-1858-4DF6-B0F1-363A5BA11BA1}"/>
              </a:ext>
            </a:extLst>
          </p:cNvPr>
          <p:cNvSpPr/>
          <p:nvPr/>
        </p:nvSpPr>
        <p:spPr>
          <a:xfrm>
            <a:off x="467544" y="1614984"/>
            <a:ext cx="8064896" cy="3817540"/>
          </a:xfrm>
          <a:prstGeom prst="roundRect">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marL="342900" indent="-342900">
              <a:lnSpc>
                <a:spcPct val="150000"/>
              </a:lnSpc>
              <a:defRPr/>
            </a:pPr>
            <a:r>
              <a:rPr lang="ja-JP" altLang="en-US" sz="2000" b="1">
                <a:solidFill>
                  <a:schemeClr val="tx1"/>
                </a:solidFill>
                <a:latin typeface="ＭＳ ゴシック"/>
                <a:ea typeface="ＭＳ ゴシック"/>
              </a:rPr>
              <a:t>○　Ｑ＆Ａの改正を行いました</a:t>
            </a:r>
            <a:endParaRPr lang="en-US" altLang="ja-JP" sz="2000" b="1">
              <a:solidFill>
                <a:schemeClr val="tx1"/>
              </a:solidFill>
              <a:latin typeface="ＭＳ ゴシック"/>
              <a:ea typeface="ＭＳ ゴシック"/>
            </a:endParaRPr>
          </a:p>
          <a:p>
            <a:pPr marL="342900" indent="-342900">
              <a:lnSpc>
                <a:spcPct val="150000"/>
              </a:lnSpc>
              <a:defRPr/>
            </a:pPr>
            <a:r>
              <a:rPr lang="ja-JP" altLang="en-US" sz="2000" b="1">
                <a:solidFill>
                  <a:schemeClr val="tx1"/>
                </a:solidFill>
                <a:latin typeface="ＭＳ ゴシック"/>
                <a:ea typeface="ＭＳ ゴシック"/>
              </a:rPr>
              <a:t>　・手形貸の廃止に伴う改正、一般資金（運転資金）の短期枠（返済方法期日一括返済）に限り、同資金の反復資金として取り扱うことを例外として認めることとしました</a:t>
            </a:r>
            <a:endParaRPr lang="en-US" altLang="ja-JP" sz="2000" b="1">
              <a:solidFill>
                <a:schemeClr val="tx1"/>
              </a:solidFill>
              <a:latin typeface="ＭＳ ゴシック"/>
              <a:ea typeface="ＭＳ ゴシック"/>
            </a:endParaRPr>
          </a:p>
        </p:txBody>
      </p:sp>
      <p:sp>
        <p:nvSpPr>
          <p:cNvPr id="29" name="テキスト ボックス 28">
            <a:extLst>
              <a:ext uri="{FF2B5EF4-FFF2-40B4-BE49-F238E27FC236}">
                <a16:creationId xmlns:a16="http://schemas.microsoft.com/office/drawing/2014/main" id="{CF3EE333-B9CD-5851-39D5-32FF2922A94A}"/>
              </a:ext>
            </a:extLst>
          </p:cNvPr>
          <p:cNvSpPr txBox="1"/>
          <p:nvPr/>
        </p:nvSpPr>
        <p:spPr>
          <a:xfrm>
            <a:off x="0" y="161187"/>
            <a:ext cx="7452320" cy="1077218"/>
          </a:xfrm>
          <a:prstGeom prst="rect">
            <a:avLst/>
          </a:prstGeom>
          <a:noFill/>
        </p:spPr>
        <p:txBody>
          <a:bodyPr wrap="square" rtlCol="0">
            <a:spAutoFit/>
          </a:bodyPr>
          <a:lstStyle/>
          <a:p>
            <a:pPr>
              <a:defRPr/>
            </a:pPr>
            <a:r>
              <a:rPr kumimoji="1" lang="ja-JP" altLang="en-US" sz="32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４．</a:t>
            </a:r>
            <a:r>
              <a:rPr lang="ja-JP" altLang="en-US" sz="3200" i="1">
                <a:latin typeface="+mj-ea"/>
              </a:rPr>
              <a:t>県制度融資に関する事務連絡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スライド番号プレースホルダ 29">
            <a:extLst>
              <a:ext uri="{FF2B5EF4-FFF2-40B4-BE49-F238E27FC236}">
                <a16:creationId xmlns:a16="http://schemas.microsoft.com/office/drawing/2014/main" id="{25AAFEB8-09CA-F596-F980-61779CAF82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1" name="角丸四角形 30">
            <a:extLst>
              <a:ext uri="{FF2B5EF4-FFF2-40B4-BE49-F238E27FC236}">
                <a16:creationId xmlns:a16="http://schemas.microsoft.com/office/drawing/2014/main" id="{CE5FC2C3-9A06-E677-D69A-64E504368222}"/>
              </a:ext>
            </a:extLst>
          </p:cNvPr>
          <p:cNvSpPr/>
          <p:nvPr/>
        </p:nvSpPr>
        <p:spPr>
          <a:xfrm>
            <a:off x="467544" y="1124744"/>
            <a:ext cx="4536504" cy="57606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　</a:t>
            </a:r>
            <a:r>
              <a:rPr kumimoji="1" lang="en-US" altLang="ja-JP" sz="2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Q</a:t>
            </a:r>
            <a:r>
              <a:rPr kumimoji="1" lang="ja-JP" altLang="en-US" sz="2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a:t>
            </a:r>
            <a:r>
              <a:rPr kumimoji="1" lang="en-US" altLang="ja-JP" sz="2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A</a:t>
            </a:r>
            <a:r>
              <a:rPr kumimoji="1" lang="ja-JP" altLang="en-US" sz="2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の改正</a:t>
            </a:r>
          </a:p>
        </p:txBody>
      </p:sp>
    </p:spTree>
    <p:extLst>
      <p:ext uri="{BB962C8B-B14F-4D97-AF65-F5344CB8AC3E}">
        <p14:creationId xmlns:p14="http://schemas.microsoft.com/office/powerpoint/2010/main" val="273094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467544" y="1627684"/>
            <a:ext cx="8064896" cy="3817540"/>
          </a:xfrm>
          <a:prstGeom prst="roundRect">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marL="342900" marR="0" lvl="0" indent="-342900" algn="l" defTabSz="914400" rtl="0" eaLnBrk="1" fontAlgn="auto" latinLnBrk="0" hangingPunct="1">
              <a:lnSpc>
                <a:spcPct val="15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ＭＳ ゴシック"/>
                <a:ea typeface="ＭＳ ゴシック"/>
                <a:cs typeface="+mn-cs"/>
              </a:rPr>
              <a:t>※</a:t>
            </a:r>
            <a:r>
              <a:rPr kumimoji="1" lang="ja-JP" altLang="en-US" sz="2000" b="1" i="0" u="none" strike="noStrike" kern="1200" cap="none" spc="0" normalizeH="0" baseline="0" noProof="0">
                <a:ln>
                  <a:noFill/>
                </a:ln>
                <a:solidFill>
                  <a:prstClr val="black"/>
                </a:solidFill>
                <a:effectLst/>
                <a:uLnTx/>
                <a:uFillTx/>
                <a:latin typeface="ＭＳ ゴシック"/>
                <a:ea typeface="ＭＳ ゴシック"/>
                <a:cs typeface="+mn-cs"/>
              </a:rPr>
              <a:t>代位弁済とならない場合があります！　</a:t>
            </a:r>
            <a:endParaRPr kumimoji="1" lang="en-US" altLang="ja-JP" sz="2000" b="1" i="0" u="none" strike="noStrike" kern="1200" cap="none" spc="0" normalizeH="0" baseline="0" noProof="0">
              <a:ln>
                <a:noFill/>
              </a:ln>
              <a:solidFill>
                <a:prstClr val="black"/>
              </a:solidFill>
              <a:effectLst/>
              <a:uLnTx/>
              <a:uFillTx/>
              <a:latin typeface="ＭＳ ゴシック"/>
              <a:ea typeface="ＭＳ ゴシック"/>
              <a:cs typeface="+mn-cs"/>
            </a:endParaRPr>
          </a:p>
          <a:p>
            <a:pPr marL="342900" marR="0" lvl="0" indent="-342900" algn="l" defTabSz="914400" rtl="0" eaLnBrk="1" fontAlgn="auto" latinLnBrk="0" hangingPunct="1">
              <a:lnSpc>
                <a:spcPct val="15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342900" marR="0" lvl="0" indent="-342900" algn="l" defTabSz="914400" rtl="0" eaLnBrk="1" fontAlgn="auto" latinLnBrk="0" hangingPunct="1">
              <a:lnSpc>
                <a:spcPct val="15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a:ea typeface="ＭＳ ゴシック"/>
                <a:cs typeface="+mn-cs"/>
              </a:rPr>
              <a:t>　</a:t>
            </a:r>
            <a:r>
              <a:rPr kumimoji="1" lang="ja-JP" altLang="en-US" sz="2000" b="1" i="0" u="none" strike="noStrike" kern="1200" cap="none" spc="0" normalizeH="0" baseline="0" noProof="0">
                <a:ln>
                  <a:noFill/>
                </a:ln>
                <a:solidFill>
                  <a:prstClr val="black"/>
                </a:solidFill>
                <a:effectLst/>
                <a:uLnTx/>
                <a:uFillTx/>
                <a:latin typeface="ＭＳ ゴシック"/>
                <a:ea typeface="ＭＳ ゴシック"/>
                <a:cs typeface="+mn-cs"/>
              </a:rPr>
              <a:t>○通称名を持つ外国人事業主の方については、本名と通称名の両方が明記された</a:t>
            </a:r>
            <a:r>
              <a:rPr kumimoji="1" lang="ja-JP" altLang="en-US" sz="2000" b="1" i="0" u="none" strike="noStrike" kern="1200" cap="none" spc="0" normalizeH="0" baseline="0" noProof="0">
                <a:ln>
                  <a:noFill/>
                </a:ln>
                <a:solidFill>
                  <a:prstClr val="black"/>
                </a:solidFill>
                <a:effectLst/>
                <a:uLnTx/>
                <a:uFillTx/>
                <a:latin typeface="MS Gothic"/>
                <a:ea typeface="MS Gothic"/>
                <a:cs typeface="+mn-cs"/>
              </a:rPr>
              <a:t>納税証明書</a:t>
            </a:r>
            <a:r>
              <a:rPr kumimoji="1" lang="ja-JP" altLang="en-US" sz="2000" b="1" i="0" u="none" strike="noStrike" kern="1200" cap="none" spc="0" normalizeH="0" baseline="0" noProof="0">
                <a:ln>
                  <a:noFill/>
                </a:ln>
                <a:solidFill>
                  <a:prstClr val="black"/>
                </a:solidFill>
                <a:effectLst/>
                <a:uLnTx/>
                <a:uFillTx/>
                <a:latin typeface="ＭＳ ゴシック"/>
                <a:ea typeface="ＭＳ ゴシック"/>
                <a:cs typeface="+mn-cs"/>
              </a:rPr>
              <a:t>が必要となりますので御注意ください</a:t>
            </a:r>
            <a:endParaRPr kumimoji="1" lang="en-US" altLang="ja-JP" sz="2000" b="1" i="0" u="none" strike="noStrike" kern="1200" cap="none" spc="0" normalizeH="0" baseline="0" noProof="0">
              <a:ln>
                <a:noFill/>
              </a:ln>
              <a:solidFill>
                <a:prstClr val="black"/>
              </a:solidFill>
              <a:effectLst/>
              <a:uLnTx/>
              <a:uFillTx/>
              <a:latin typeface="ＭＳ ゴシック"/>
              <a:ea typeface="ＭＳ ゴシック"/>
              <a:cs typeface="+mn-cs"/>
            </a:endParaRPr>
          </a:p>
        </p:txBody>
      </p:sp>
      <p:sp>
        <p:nvSpPr>
          <p:cNvPr id="29" name="テキスト ボックス 28"/>
          <p:cNvSpPr txBox="1"/>
          <p:nvPr/>
        </p:nvSpPr>
        <p:spPr>
          <a:xfrm>
            <a:off x="0" y="161187"/>
            <a:ext cx="7452320" cy="1569660"/>
          </a:xfrm>
          <a:prstGeom prst="rect">
            <a:avLst/>
          </a:prstGeom>
          <a:noFill/>
        </p:spPr>
        <p:txBody>
          <a:bodyPr wrap="square" rtlCol="0">
            <a:spAutoFit/>
          </a:bodyPr>
          <a:lstStyle/>
          <a:p>
            <a:pPr>
              <a:defRPr/>
            </a:pPr>
            <a:r>
              <a:rPr kumimoji="1" lang="ja-JP" altLang="en-US" sz="32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3200" i="1">
                <a:solidFill>
                  <a:prstClr val="black"/>
                </a:solidFill>
                <a:latin typeface="ＭＳ Ｐゴシック" panose="020B0600070205080204" pitchFamily="50" charset="-128"/>
              </a:rPr>
              <a:t> ４．</a:t>
            </a:r>
            <a:r>
              <a:rPr lang="ja-JP" altLang="en-US" sz="3200" i="1">
                <a:latin typeface="+mj-ea"/>
              </a:rPr>
              <a:t>県制度融資に関する事務連絡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1"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0" name="スライド番号プレースホルダ 2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1" name="角丸四角形 30"/>
          <p:cNvSpPr/>
          <p:nvPr/>
        </p:nvSpPr>
        <p:spPr>
          <a:xfrm>
            <a:off x="467544" y="1124744"/>
            <a:ext cx="4536504" cy="57606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　融資実行時の注意点</a:t>
            </a:r>
          </a:p>
        </p:txBody>
      </p:sp>
    </p:spTree>
    <p:extLst>
      <p:ext uri="{BB962C8B-B14F-4D97-AF65-F5344CB8AC3E}">
        <p14:creationId xmlns:p14="http://schemas.microsoft.com/office/powerpoint/2010/main" val="410359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385192" y="1412777"/>
            <a:ext cx="8363272" cy="5040560"/>
          </a:xfrm>
          <a:prstGeom prst="roundRect">
            <a:avLst>
              <a:gd name="adj" fmla="val 12913"/>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342900" indent="-342900">
              <a:lnSpc>
                <a:spcPts val="3200"/>
              </a:lnSpc>
              <a:defRPr/>
            </a:pPr>
            <a:r>
              <a:rPr lang="ja-JP" altLang="en-US" sz="2000" u="sng">
                <a:solidFill>
                  <a:schemeClr val="tx1"/>
                </a:solidFill>
                <a:latin typeface="ＭＳ ゴシック" panose="020B0609070205080204" pitchFamily="49" charset="-128"/>
                <a:ea typeface="ＭＳ ゴシック" panose="020B0609070205080204" pitchFamily="49" charset="-128"/>
              </a:rPr>
              <a:t>主な資金の融資枠の内訳</a:t>
            </a:r>
            <a:endParaRPr lang="en-US" altLang="ja-JP" sz="2000" u="sng">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○一般資金　　　　　　　　　     　 　 </a:t>
            </a:r>
            <a:r>
              <a:rPr lang="en-US" altLang="ja-JP" sz="2000">
                <a:solidFill>
                  <a:schemeClr val="tx1"/>
                </a:solidFill>
                <a:latin typeface="ＭＳ ゴシック" panose="020B0609070205080204" pitchFamily="49" charset="-128"/>
                <a:ea typeface="ＭＳ ゴシック" panose="020B0609070205080204" pitchFamily="49" charset="-128"/>
              </a:rPr>
              <a:t>230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R7</a:t>
            </a:r>
            <a:r>
              <a:rPr lang="ja-JP" altLang="en-US" sz="2000">
                <a:solidFill>
                  <a:schemeClr val="tx1"/>
                </a:solidFill>
                <a:latin typeface="ＭＳ ゴシック" panose="020B0609070205080204" pitchFamily="49" charset="-128"/>
                <a:ea typeface="ＭＳ ゴシック" panose="020B0609070205080204" pitchFamily="49" charset="-128"/>
              </a:rPr>
              <a:t> ＋</a:t>
            </a:r>
            <a:r>
              <a:rPr lang="en-US" altLang="ja-JP" sz="2000">
                <a:solidFill>
                  <a:schemeClr val="tx1"/>
                </a:solidFill>
                <a:latin typeface="ＭＳ ゴシック" panose="020B0609070205080204" pitchFamily="49" charset="-128"/>
                <a:ea typeface="ＭＳ ゴシック" panose="020B0609070205080204" pitchFamily="49" charset="-128"/>
              </a:rPr>
              <a:t>20</a:t>
            </a:r>
            <a:r>
              <a:rPr lang="ja-JP" altLang="en-US" sz="2000">
                <a:solidFill>
                  <a:schemeClr val="tx1"/>
                </a:solidFill>
                <a:latin typeface="ＭＳ ゴシック" panose="020B0609070205080204" pitchFamily="49" charset="-128"/>
                <a:ea typeface="ＭＳ ゴシック" panose="020B0609070205080204" pitchFamily="49" charset="-128"/>
              </a:rPr>
              <a:t>億円）</a:t>
            </a:r>
            <a:endParaRPr lang="en-US" altLang="ja-JP" sz="2000">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○小規模企業資金                 </a:t>
            </a:r>
            <a:r>
              <a:rPr lang="en-US" altLang="ja-JP" sz="2000">
                <a:solidFill>
                  <a:schemeClr val="tx1"/>
                </a:solidFill>
                <a:latin typeface="ＭＳ ゴシック" panose="020B0609070205080204" pitchFamily="49" charset="-128"/>
                <a:ea typeface="ＭＳ ゴシック" panose="020B0609070205080204" pitchFamily="49" charset="-128"/>
              </a:rPr>
              <a:t> </a:t>
            </a:r>
            <a:r>
              <a:rPr lang="ja-JP" altLang="en-US" sz="2000">
                <a:solidFill>
                  <a:schemeClr val="tx1"/>
                </a:solidFill>
                <a:latin typeface="ＭＳ ゴシック" panose="020B0609070205080204" pitchFamily="49" charset="-128"/>
                <a:ea typeface="ＭＳ ゴシック" panose="020B0609070205080204" pitchFamily="49" charset="-128"/>
              </a:rPr>
              <a:t>　 　 </a:t>
            </a:r>
            <a:r>
              <a:rPr lang="en-US" altLang="ja-JP" sz="2000">
                <a:solidFill>
                  <a:schemeClr val="tx1"/>
                </a:solidFill>
                <a:latin typeface="ＭＳ ゴシック" panose="020B0609070205080204" pitchFamily="49" charset="-128"/>
                <a:ea typeface="ＭＳ ゴシック" panose="020B0609070205080204" pitchFamily="49" charset="-128"/>
              </a:rPr>
              <a:t>80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a:t>
            </a:r>
            <a:r>
              <a:rPr lang="ja-JP" altLang="en-US" sz="2000">
                <a:solidFill>
                  <a:schemeClr val="tx1"/>
                </a:solidFill>
                <a:latin typeface="ＭＳ ゴシック" panose="020B0609070205080204" pitchFamily="49" charset="-128"/>
                <a:ea typeface="ＭＳ ゴシック" panose="020B0609070205080204" pitchFamily="49" charset="-128"/>
              </a:rPr>
              <a:t>　</a:t>
            </a:r>
            <a:r>
              <a:rPr lang="en-US" altLang="ja-JP" sz="2000">
                <a:solidFill>
                  <a:schemeClr val="tx1"/>
                </a:solidFill>
                <a:latin typeface="ＭＳ ゴシック" panose="020B0609070205080204" pitchFamily="49" charset="-128"/>
                <a:ea typeface="ＭＳ ゴシック" panose="020B0609070205080204" pitchFamily="49" charset="-128"/>
              </a:rPr>
              <a:t> </a:t>
            </a:r>
            <a:r>
              <a:rPr lang="ja-JP" altLang="en-US" sz="2000">
                <a:solidFill>
                  <a:schemeClr val="tx1"/>
                </a:solidFill>
                <a:latin typeface="ＭＳ ゴシック" panose="020B0609070205080204" pitchFamily="49" charset="-128"/>
                <a:ea typeface="ＭＳ ゴシック" panose="020B0609070205080204" pitchFamily="49" charset="-128"/>
              </a:rPr>
              <a:t>　同額）</a:t>
            </a:r>
            <a:endParaRPr lang="en-US" altLang="ja-JP" sz="2000">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○創業支援資金　　　　　　　　    　 　 </a:t>
            </a:r>
            <a:r>
              <a:rPr lang="en-US" altLang="ja-JP" sz="2000">
                <a:solidFill>
                  <a:schemeClr val="tx1"/>
                </a:solidFill>
                <a:latin typeface="ＭＳ ゴシック" panose="020B0609070205080204" pitchFamily="49" charset="-128"/>
                <a:ea typeface="ＭＳ ゴシック" panose="020B0609070205080204" pitchFamily="49" charset="-128"/>
              </a:rPr>
              <a:t>40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a:t>
            </a:r>
            <a:r>
              <a:rPr lang="ja-JP" altLang="en-US" sz="2000">
                <a:solidFill>
                  <a:schemeClr val="tx1"/>
                </a:solidFill>
                <a:latin typeface="ＭＳ ゴシック" panose="020B0609070205080204" pitchFamily="49" charset="-128"/>
                <a:ea typeface="ＭＳ ゴシック" panose="020B0609070205080204" pitchFamily="49" charset="-128"/>
              </a:rPr>
              <a:t>　　 同額）</a:t>
            </a:r>
            <a:endParaRPr lang="en-US" altLang="ja-JP" sz="2000">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○事業承継支援資金　　　　　　　　      </a:t>
            </a:r>
            <a:r>
              <a:rPr lang="en-US" altLang="ja-JP" sz="2000">
                <a:solidFill>
                  <a:schemeClr val="tx1"/>
                </a:solidFill>
                <a:latin typeface="ＭＳ ゴシック" panose="020B0609070205080204" pitchFamily="49" charset="-128"/>
                <a:ea typeface="ＭＳ ゴシック" panose="020B0609070205080204" pitchFamily="49" charset="-128"/>
              </a:rPr>
              <a:t>10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a:t>
            </a:r>
            <a:r>
              <a:rPr lang="ja-JP" altLang="en-US" sz="2000">
                <a:solidFill>
                  <a:schemeClr val="tx1"/>
                </a:solidFill>
                <a:latin typeface="ＭＳ ゴシック" panose="020B0609070205080204" pitchFamily="49" charset="-128"/>
                <a:ea typeface="ＭＳ ゴシック" panose="020B0609070205080204" pitchFamily="49" charset="-128"/>
              </a:rPr>
              <a:t>　　 同額）</a:t>
            </a:r>
            <a:endParaRPr lang="en-US" altLang="ja-JP" sz="2000">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○産業政策推進資金　 　　　　    　 　 </a:t>
            </a:r>
            <a:r>
              <a:rPr lang="en-US" altLang="ja-JP" sz="2000">
                <a:solidFill>
                  <a:schemeClr val="tx1"/>
                </a:solidFill>
                <a:latin typeface="ＭＳ ゴシック" panose="020B0609070205080204" pitchFamily="49" charset="-128"/>
                <a:ea typeface="ＭＳ ゴシック" panose="020B0609070205080204" pitchFamily="49" charset="-128"/>
              </a:rPr>
              <a:t>100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a:t>
            </a:r>
            <a:r>
              <a:rPr lang="ja-JP" altLang="en-US" sz="2000">
                <a:solidFill>
                  <a:schemeClr val="tx1"/>
                </a:solidFill>
                <a:latin typeface="ＭＳ ゴシック" panose="020B0609070205080204" pitchFamily="49" charset="-128"/>
                <a:ea typeface="ＭＳ ゴシック" panose="020B0609070205080204" pitchFamily="49" charset="-128"/>
              </a:rPr>
              <a:t> △</a:t>
            </a:r>
            <a:r>
              <a:rPr lang="en-US" altLang="ja-JP" sz="2000">
                <a:solidFill>
                  <a:schemeClr val="tx1"/>
                </a:solidFill>
                <a:latin typeface="ＭＳ ゴシック" panose="020B0609070205080204" pitchFamily="49" charset="-128"/>
                <a:ea typeface="ＭＳ ゴシック" panose="020B0609070205080204" pitchFamily="49" charset="-128"/>
              </a:rPr>
              <a:t>80</a:t>
            </a:r>
            <a:r>
              <a:rPr lang="ja-JP" altLang="en-US" sz="2000">
                <a:solidFill>
                  <a:schemeClr val="tx1"/>
                </a:solidFill>
                <a:latin typeface="ＭＳ ゴシック" panose="020B0609070205080204" pitchFamily="49" charset="-128"/>
                <a:ea typeface="ＭＳ ゴシック" panose="020B0609070205080204" pitchFamily="49" charset="-128"/>
              </a:rPr>
              <a:t>億円）</a:t>
            </a:r>
            <a:endParaRPr lang="en-US" altLang="ja-JP" sz="2000">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　うち人材確保等促進融資　　　　　　　　</a:t>
            </a:r>
            <a:r>
              <a:rPr lang="en-US" altLang="ja-JP" sz="2000">
                <a:solidFill>
                  <a:schemeClr val="tx1"/>
                </a:solidFill>
                <a:latin typeface="ＭＳ ゴシック" panose="020B0609070205080204" pitchFamily="49" charset="-128"/>
                <a:ea typeface="ＭＳ ゴシック" panose="020B0609070205080204" pitchFamily="49" charset="-128"/>
              </a:rPr>
              <a:t>30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 </a:t>
            </a:r>
            <a:r>
              <a:rPr lang="ja-JP" altLang="en-US" sz="2000">
                <a:solidFill>
                  <a:schemeClr val="tx1"/>
                </a:solidFill>
                <a:latin typeface="ＭＳ ゴシック" panose="020B0609070205080204" pitchFamily="49" charset="-128"/>
                <a:ea typeface="ＭＳ ゴシック" panose="020B0609070205080204" pitchFamily="49" charset="-128"/>
              </a:rPr>
              <a:t>　　同額）</a:t>
            </a:r>
            <a:endParaRPr lang="en-US" altLang="ja-JP" sz="2000">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○経営安定資金     　　　 　     　 　 </a:t>
            </a:r>
            <a:r>
              <a:rPr lang="en-US" altLang="ja-JP" sz="2000">
                <a:solidFill>
                  <a:schemeClr val="tx1"/>
                </a:solidFill>
                <a:latin typeface="ＭＳ ゴシック" panose="020B0609070205080204" pitchFamily="49" charset="-128"/>
                <a:ea typeface="ＭＳ ゴシック" panose="020B0609070205080204" pitchFamily="49" charset="-128"/>
              </a:rPr>
              <a:t>440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a:t>
            </a:r>
            <a:r>
              <a:rPr lang="ja-JP" altLang="en-US" sz="2000">
                <a:solidFill>
                  <a:schemeClr val="tx1"/>
                </a:solidFill>
                <a:latin typeface="ＭＳ ゴシック" panose="020B0609070205080204" pitchFamily="49" charset="-128"/>
                <a:ea typeface="ＭＳ ゴシック" panose="020B0609070205080204" pitchFamily="49" charset="-128"/>
              </a:rPr>
              <a:t>＋</a:t>
            </a:r>
            <a:r>
              <a:rPr lang="en-US" altLang="ja-JP" sz="2000">
                <a:solidFill>
                  <a:schemeClr val="tx1"/>
                </a:solidFill>
                <a:latin typeface="ＭＳ ゴシック" panose="020B0609070205080204" pitchFamily="49" charset="-128"/>
                <a:ea typeface="ＭＳ ゴシック" panose="020B0609070205080204" pitchFamily="49" charset="-128"/>
              </a:rPr>
              <a:t>100</a:t>
            </a:r>
            <a:r>
              <a:rPr lang="ja-JP" altLang="en-US" sz="2000">
                <a:solidFill>
                  <a:schemeClr val="tx1"/>
                </a:solidFill>
                <a:latin typeface="ＭＳ ゴシック" panose="020B0609070205080204" pitchFamily="49" charset="-128"/>
                <a:ea typeface="ＭＳ ゴシック" panose="020B0609070205080204" pitchFamily="49" charset="-128"/>
              </a:rPr>
              <a:t>億円）</a:t>
            </a:r>
            <a:endParaRPr lang="en-US" altLang="ja-JP" sz="2000">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　うち</a:t>
            </a:r>
            <a:r>
              <a:rPr lang="zh-TW" altLang="en-US" sz="2000">
                <a:solidFill>
                  <a:schemeClr val="tx1"/>
                </a:solidFill>
                <a:latin typeface="ＭＳ ゴシック" panose="020B0609070205080204" pitchFamily="49" charset="-128"/>
                <a:ea typeface="ＭＳ ゴシック" panose="020B0609070205080204" pitchFamily="49" charset="-128"/>
              </a:rPr>
              <a:t>物価高騰等緊急対策資金</a:t>
            </a:r>
            <a:r>
              <a:rPr lang="ja-JP" altLang="en-US" sz="2000">
                <a:solidFill>
                  <a:schemeClr val="tx1"/>
                </a:solidFill>
                <a:latin typeface="ＭＳ ゴシック" panose="020B0609070205080204" pitchFamily="49" charset="-128"/>
                <a:ea typeface="ＭＳ ゴシック" panose="020B0609070205080204" pitchFamily="49" charset="-128"/>
              </a:rPr>
              <a:t>　　　　　 </a:t>
            </a:r>
            <a:r>
              <a:rPr lang="en-US" altLang="ja-JP" sz="2000">
                <a:solidFill>
                  <a:schemeClr val="tx1"/>
                </a:solidFill>
                <a:latin typeface="ＭＳ ゴシック" panose="020B0609070205080204" pitchFamily="49" charset="-128"/>
                <a:ea typeface="ＭＳ ゴシック" panose="020B0609070205080204" pitchFamily="49" charset="-128"/>
              </a:rPr>
              <a:t>300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 </a:t>
            </a:r>
            <a:r>
              <a:rPr lang="ja-JP" altLang="en-US" sz="2000">
                <a:solidFill>
                  <a:schemeClr val="tx1"/>
                </a:solidFill>
                <a:latin typeface="ＭＳ ゴシック" panose="020B0609070205080204" pitchFamily="49" charset="-128"/>
                <a:ea typeface="ＭＳ ゴシック" panose="020B0609070205080204" pitchFamily="49" charset="-128"/>
              </a:rPr>
              <a:t>　　同額</a:t>
            </a:r>
            <a:r>
              <a:rPr lang="en-US" altLang="ja-JP" sz="2000">
                <a:solidFill>
                  <a:schemeClr val="tx1"/>
                </a:solidFill>
                <a:latin typeface="ＭＳ ゴシック" panose="020B0609070205080204" pitchFamily="49" charset="-128"/>
                <a:ea typeface="ＭＳ ゴシック" panose="020B0609070205080204" pitchFamily="49" charset="-128"/>
              </a:rPr>
              <a:t>)</a:t>
            </a: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○経営サポート資金 　　　　　　　　　　</a:t>
            </a:r>
            <a:r>
              <a:rPr lang="en-US" altLang="ja-JP" sz="2000">
                <a:solidFill>
                  <a:schemeClr val="tx1"/>
                </a:solidFill>
                <a:latin typeface="ＭＳ ゴシック" panose="020B0609070205080204" pitchFamily="49" charset="-128"/>
                <a:ea typeface="ＭＳ ゴシック" panose="020B0609070205080204" pitchFamily="49" charset="-128"/>
              </a:rPr>
              <a:t>240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a:t>
            </a:r>
            <a:r>
              <a:rPr lang="ja-JP" altLang="en-US" sz="2000">
                <a:solidFill>
                  <a:schemeClr val="tx1"/>
                </a:solidFill>
                <a:latin typeface="ＭＳ ゴシック" panose="020B0609070205080204" pitchFamily="49" charset="-128"/>
                <a:ea typeface="ＭＳ ゴシック" panose="020B0609070205080204" pitchFamily="49" charset="-128"/>
              </a:rPr>
              <a:t>　 　同額）</a:t>
            </a:r>
            <a:endParaRPr lang="en-US" altLang="ja-JP" sz="2000">
              <a:solidFill>
                <a:schemeClr val="tx1"/>
              </a:solidFill>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latin typeface="ＭＳ ゴシック" panose="020B0609070205080204" pitchFamily="49" charset="-128"/>
                <a:ea typeface="ＭＳ ゴシック" panose="020B0609070205080204" pitchFamily="49" charset="-128"/>
              </a:rPr>
              <a:t>○経営改善資金　　　　　　　　　　　　　</a:t>
            </a:r>
            <a:r>
              <a:rPr lang="en-US" altLang="ja-JP" sz="2000">
                <a:latin typeface="ＭＳ ゴシック" panose="020B0609070205080204" pitchFamily="49" charset="-128"/>
                <a:ea typeface="ＭＳ ゴシック" panose="020B0609070205080204" pitchFamily="49" charset="-128"/>
              </a:rPr>
              <a:t>15</a:t>
            </a:r>
            <a:r>
              <a:rPr lang="ja-JP" altLang="en-US" sz="2000">
                <a:latin typeface="ＭＳ ゴシック" panose="020B0609070205080204" pitchFamily="49" charset="-128"/>
                <a:ea typeface="ＭＳ ゴシック" panose="020B0609070205080204" pitchFamily="49" charset="-128"/>
              </a:rPr>
              <a:t>億円（</a:t>
            </a:r>
            <a:r>
              <a:rPr lang="en-US" altLang="ja-JP" sz="2000">
                <a:latin typeface="ＭＳ ゴシック" panose="020B0609070205080204" pitchFamily="49" charset="-128"/>
                <a:ea typeface="ＭＳ ゴシック" panose="020B0609070205080204" pitchFamily="49" charset="-128"/>
              </a:rPr>
              <a:t>〃</a:t>
            </a:r>
            <a:r>
              <a:rPr lang="ja-JP" altLang="en-US" sz="2000">
                <a:latin typeface="ＭＳ ゴシック" panose="020B0609070205080204" pitchFamily="49" charset="-128"/>
                <a:ea typeface="ＭＳ ゴシック" panose="020B0609070205080204" pitchFamily="49" charset="-128"/>
              </a:rPr>
              <a:t> ＋</a:t>
            </a:r>
            <a:r>
              <a:rPr lang="en-US" altLang="ja-JP" sz="2000">
                <a:latin typeface="ＭＳ ゴシック" panose="020B0609070205080204" pitchFamily="49" charset="-128"/>
                <a:ea typeface="ＭＳ ゴシック" panose="020B0609070205080204" pitchFamily="49" charset="-128"/>
              </a:rPr>
              <a:t>10</a:t>
            </a:r>
            <a:r>
              <a:rPr lang="ja-JP" altLang="en-US" sz="2000">
                <a:latin typeface="ＭＳ ゴシック" panose="020B0609070205080204" pitchFamily="49" charset="-128"/>
                <a:ea typeface="ＭＳ ゴシック" panose="020B0609070205080204" pitchFamily="49" charset="-128"/>
              </a:rPr>
              <a:t>億円）</a:t>
            </a:r>
            <a:endParaRPr lang="en-US" altLang="ja-JP" sz="2000">
              <a:latin typeface="ＭＳ ゴシック" panose="020B0609070205080204" pitchFamily="49" charset="-128"/>
              <a:ea typeface="ＭＳ ゴシック" panose="020B0609070205080204" pitchFamily="49" charset="-128"/>
            </a:endParaRPr>
          </a:p>
          <a:p>
            <a:pPr marL="342900" indent="-342900">
              <a:lnSpc>
                <a:spcPts val="3200"/>
              </a:lnSpc>
              <a:defRPr/>
            </a:pPr>
            <a:r>
              <a:rPr lang="ja-JP" altLang="en-US" sz="2000">
                <a:solidFill>
                  <a:schemeClr val="tx1"/>
                </a:solidFill>
                <a:latin typeface="ＭＳ ゴシック" panose="020B0609070205080204" pitchFamily="49" charset="-128"/>
                <a:ea typeface="ＭＳ ゴシック" panose="020B0609070205080204" pitchFamily="49" charset="-128"/>
              </a:rPr>
              <a:t>○栃木県農業ビジネス保証制度資金　　 　 </a:t>
            </a:r>
            <a:r>
              <a:rPr lang="en-US" altLang="ja-JP" sz="2000">
                <a:solidFill>
                  <a:schemeClr val="tx1"/>
                </a:solidFill>
                <a:latin typeface="ＭＳ ゴシック" panose="020B0609070205080204" pitchFamily="49" charset="-128"/>
                <a:ea typeface="ＭＳ ゴシック" panose="020B0609070205080204" pitchFamily="49" charset="-128"/>
              </a:rPr>
              <a:t>10</a:t>
            </a:r>
            <a:r>
              <a:rPr lang="ja-JP" altLang="en-US" sz="2000">
                <a:solidFill>
                  <a:schemeClr val="tx1"/>
                </a:solidFill>
                <a:latin typeface="ＭＳ ゴシック" panose="020B0609070205080204" pitchFamily="49" charset="-128"/>
                <a:ea typeface="ＭＳ ゴシック" panose="020B0609070205080204" pitchFamily="49" charset="-128"/>
              </a:rPr>
              <a:t>億円（</a:t>
            </a:r>
            <a:r>
              <a:rPr lang="en-US" altLang="ja-JP" sz="2000">
                <a:solidFill>
                  <a:schemeClr val="tx1"/>
                </a:solidFill>
                <a:latin typeface="ＭＳ ゴシック" panose="020B0609070205080204" pitchFamily="49" charset="-128"/>
                <a:ea typeface="ＭＳ ゴシック" panose="020B0609070205080204" pitchFamily="49" charset="-128"/>
              </a:rPr>
              <a:t>〃</a:t>
            </a:r>
            <a:r>
              <a:rPr lang="ja-JP" altLang="en-US" sz="2000">
                <a:solidFill>
                  <a:schemeClr val="tx1"/>
                </a:solidFill>
                <a:latin typeface="ＭＳ ゴシック" panose="020B0609070205080204" pitchFamily="49" charset="-128"/>
                <a:ea typeface="ＭＳ ゴシック" panose="020B0609070205080204" pitchFamily="49" charset="-128"/>
              </a:rPr>
              <a:t>　　 同額）</a:t>
            </a:r>
            <a:endParaRPr lang="en-US" altLang="ja-JP" sz="2000">
              <a:solidFill>
                <a:schemeClr val="tx1"/>
              </a:solidFill>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a:off x="0" y="161187"/>
            <a:ext cx="7452320" cy="584775"/>
          </a:xfrm>
          <a:prstGeom prst="rect">
            <a:avLst/>
          </a:prstGeom>
          <a:noFill/>
        </p:spPr>
        <p:txBody>
          <a:bodyPr wrap="square" rtlCol="0">
            <a:spAutoFit/>
          </a:bodyPr>
          <a:lstStyle/>
          <a:p>
            <a:r>
              <a:rPr lang="ja-JP" altLang="en-US" sz="3200" i="1">
                <a:latin typeface="+mj-ea"/>
              </a:rPr>
              <a:t> １．令和８年度 県制度融資予算（融資枠）</a:t>
            </a:r>
            <a:endParaRPr lang="en-US" altLang="ja-JP" sz="3200" i="1">
              <a:latin typeface="+mj-ea"/>
            </a:endParaRPr>
          </a:p>
        </p:txBody>
      </p:sp>
      <p:sp>
        <p:nvSpPr>
          <p:cNvPr id="30" name="スライド番号プレースホルダ 29"/>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
        <p:nvSpPr>
          <p:cNvPr id="31" name="角丸四角形 30"/>
          <p:cNvSpPr/>
          <p:nvPr/>
        </p:nvSpPr>
        <p:spPr>
          <a:xfrm>
            <a:off x="395536" y="980728"/>
            <a:ext cx="4536504" cy="57606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r>
              <a:rPr kumimoji="1" lang="ja-JP" altLang="en-US" sz="2800"/>
              <a:t>　総融資枠　１，２００億円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 19"/>
          <p:cNvGraphicFramePr>
            <a:graphicFrameLocks noGrp="1"/>
          </p:cNvGraphicFramePr>
          <p:nvPr>
            <p:extLst>
              <p:ext uri="{D42A27DB-BD31-4B8C-83A1-F6EECF244321}">
                <p14:modId xmlns:p14="http://schemas.microsoft.com/office/powerpoint/2010/main" val="56645929"/>
              </p:ext>
            </p:extLst>
          </p:nvPr>
        </p:nvGraphicFramePr>
        <p:xfrm>
          <a:off x="47666" y="829910"/>
          <a:ext cx="9048667" cy="5654632"/>
        </p:xfrm>
        <a:graphic>
          <a:graphicData uri="http://schemas.openxmlformats.org/drawingml/2006/table">
            <a:tbl>
              <a:tblPr firstRow="1" bandRow="1">
                <a:tableStyleId>{08FB837D-C827-4EFA-A057-4D05807E0F7C}</a:tableStyleId>
              </a:tblPr>
              <a:tblGrid>
                <a:gridCol w="3003878">
                  <a:extLst>
                    <a:ext uri="{9D8B030D-6E8A-4147-A177-3AD203B41FA5}">
                      <a16:colId xmlns:a16="http://schemas.microsoft.com/office/drawing/2014/main" val="20000"/>
                    </a:ext>
                  </a:extLst>
                </a:gridCol>
                <a:gridCol w="6044789">
                  <a:extLst>
                    <a:ext uri="{9D8B030D-6E8A-4147-A177-3AD203B41FA5}">
                      <a16:colId xmlns:a16="http://schemas.microsoft.com/office/drawing/2014/main" val="20001"/>
                    </a:ext>
                  </a:extLst>
                </a:gridCol>
              </a:tblGrid>
              <a:tr h="362384">
                <a:tc>
                  <a:txBody>
                    <a:bodyPr/>
                    <a:lstStyle/>
                    <a:p>
                      <a:pPr algn="ctr"/>
                      <a:r>
                        <a:rPr kumimoji="1" lang="ja-JP" altLang="en-US" b="1">
                          <a:latin typeface="ＭＳ ゴシック" panose="020B0609070205080204" pitchFamily="49" charset="-128"/>
                          <a:ea typeface="ＭＳ ゴシック" panose="020B0609070205080204" pitchFamily="49" charset="-128"/>
                        </a:rPr>
                        <a:t>資金名</a:t>
                      </a: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a:latin typeface="ＭＳ ゴシック" panose="020B0609070205080204" pitchFamily="49" charset="-128"/>
                          <a:ea typeface="ＭＳ ゴシック" panose="020B0609070205080204" pitchFamily="49" charset="-128"/>
                        </a:rPr>
                        <a:t>内訳</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73775">
                <a:tc>
                  <a:txBody>
                    <a:bodyPr/>
                    <a:lstStyle/>
                    <a:p>
                      <a:r>
                        <a:rPr kumimoji="1" lang="ja-JP" altLang="en-US" b="1">
                          <a:latin typeface="ＭＳ ゴシック" panose="020B0609070205080204" pitchFamily="49" charset="-128"/>
                          <a:ea typeface="ＭＳ ゴシック" panose="020B0609070205080204" pitchFamily="49" charset="-128"/>
                        </a:rPr>
                        <a:t>一般資金</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運転</a:t>
                      </a:r>
                      <a:r>
                        <a:rPr kumimoji="1" lang="en-US" altLang="ja-JP" sz="1600">
                          <a:latin typeface="ＭＳ ゴシック" panose="020B0609070205080204" pitchFamily="49" charset="-128"/>
                          <a:ea typeface="ＭＳ ゴシック" panose="020B0609070205080204" pitchFamily="49" charset="-128"/>
                        </a:rPr>
                        <a:t>(</a:t>
                      </a:r>
                      <a:r>
                        <a:rPr kumimoji="1" lang="ja-JP" altLang="en-US" sz="1600">
                          <a:latin typeface="ＭＳ ゴシック" panose="020B0609070205080204" pitchFamily="49" charset="-128"/>
                          <a:ea typeface="ＭＳ ゴシック" panose="020B0609070205080204" pitchFamily="49" charset="-128"/>
                        </a:rPr>
                        <a:t>一般枠、短期枠</a:t>
                      </a:r>
                      <a:r>
                        <a:rPr kumimoji="1" lang="en-US" altLang="ja-JP" sz="1600">
                          <a:latin typeface="ＭＳ ゴシック" panose="020B0609070205080204" pitchFamily="49" charset="-128"/>
                          <a:ea typeface="ＭＳ ゴシック" panose="020B0609070205080204" pitchFamily="49" charset="-128"/>
                        </a:rPr>
                        <a:t>)</a:t>
                      </a:r>
                      <a:r>
                        <a:rPr kumimoji="1" lang="ja-JP" altLang="en-US" sz="1600">
                          <a:latin typeface="ＭＳ ゴシック" panose="020B0609070205080204" pitchFamily="49" charset="-128"/>
                          <a:ea typeface="ＭＳ ゴシック" panose="020B0609070205080204" pitchFamily="49" charset="-128"/>
                        </a:rPr>
                        <a:t>、設備、経営者保証非提供、</a:t>
                      </a:r>
                      <a:endParaRPr kumimoji="1" lang="en-US" altLang="ja-JP" sz="160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協調支援型</a:t>
                      </a:r>
                    </a:p>
                  </a:txBody>
                  <a:tcPr anchor="ctr"/>
                </a:tc>
                <a:extLst>
                  <a:ext uri="{0D108BD9-81ED-4DB2-BD59-A6C34878D82A}">
                    <a16:rowId xmlns:a16="http://schemas.microsoft.com/office/drawing/2014/main" val="10001"/>
                  </a:ext>
                </a:extLst>
              </a:tr>
              <a:tr h="362384">
                <a:tc>
                  <a:txBody>
                    <a:bodyPr/>
                    <a:lstStyle/>
                    <a:p>
                      <a:r>
                        <a:rPr kumimoji="1" lang="ja-JP" altLang="en-US" b="1">
                          <a:latin typeface="ＭＳ ゴシック" panose="020B0609070205080204" pitchFamily="49" charset="-128"/>
                          <a:ea typeface="ＭＳ ゴシック" panose="020B0609070205080204" pitchFamily="49" charset="-128"/>
                        </a:rPr>
                        <a:t>小規模企業資金</a:t>
                      </a:r>
                    </a:p>
                  </a:txBody>
                  <a:tcPr anchor="ctr"/>
                </a:tc>
                <a:tc>
                  <a:txBody>
                    <a:bodyPr/>
                    <a:lstStyle/>
                    <a:p>
                      <a:r>
                        <a:rPr kumimoji="1" lang="ja-JP" altLang="en-US" sz="1600">
                          <a:latin typeface="ＭＳ ゴシック" panose="020B0609070205080204" pitchFamily="49" charset="-128"/>
                          <a:ea typeface="ＭＳ ゴシック" panose="020B0609070205080204" pitchFamily="49" charset="-128"/>
                        </a:rPr>
                        <a:t>一般貸付、小口零細貸付</a:t>
                      </a:r>
                    </a:p>
                  </a:txBody>
                  <a:tcPr anchor="ctr"/>
                </a:tc>
                <a:extLst>
                  <a:ext uri="{0D108BD9-81ED-4DB2-BD59-A6C34878D82A}">
                    <a16:rowId xmlns:a16="http://schemas.microsoft.com/office/drawing/2014/main" val="10002"/>
                  </a:ext>
                </a:extLst>
              </a:tr>
              <a:tr h="573775">
                <a:tc>
                  <a:txBody>
                    <a:bodyPr/>
                    <a:lstStyle/>
                    <a:p>
                      <a:r>
                        <a:rPr kumimoji="1" lang="ja-JP" altLang="en-US" b="1">
                          <a:latin typeface="ＭＳ ゴシック" panose="020B0609070205080204" pitchFamily="49" charset="-128"/>
                          <a:ea typeface="ＭＳ ゴシック" panose="020B0609070205080204" pitchFamily="49" charset="-128"/>
                        </a:rPr>
                        <a:t>創業支援資金</a:t>
                      </a:r>
                    </a:p>
                  </a:txBody>
                  <a:tcPr anchor="ctr"/>
                </a:tc>
                <a:tc>
                  <a:txBody>
                    <a:bodyPr/>
                    <a:lstStyle/>
                    <a:p>
                      <a:r>
                        <a:rPr kumimoji="1" lang="ja-JP" altLang="en-US" sz="1600">
                          <a:latin typeface="ＭＳ ゴシック" panose="020B0609070205080204" pitchFamily="49" charset="-128"/>
                          <a:ea typeface="ＭＳ ゴシック" panose="020B0609070205080204" pitchFamily="49" charset="-128"/>
                        </a:rPr>
                        <a:t>別表１、別表２、別表３（女性・若者・シニア支援枠）、</a:t>
                      </a:r>
                      <a:endParaRPr kumimoji="1" lang="en-US" altLang="ja-JP" sz="160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別表４（スタートアップ支援枠）</a:t>
                      </a:r>
                      <a:endParaRPr kumimoji="1" lang="en-US" altLang="ja-JP" sz="160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3"/>
                  </a:ext>
                </a:extLst>
              </a:tr>
              <a:tr h="371252">
                <a:tc>
                  <a:txBody>
                    <a:bodyPr/>
                    <a:lstStyle/>
                    <a:p>
                      <a:r>
                        <a:rPr kumimoji="1" lang="ja-JP" altLang="en-US" b="1">
                          <a:latin typeface="ＭＳ ゴシック" panose="020B0609070205080204" pitchFamily="49" charset="-128"/>
                          <a:ea typeface="ＭＳ ゴシック" panose="020B0609070205080204" pitchFamily="49" charset="-128"/>
                        </a:rPr>
                        <a:t>新事業開拓支援資金</a:t>
                      </a:r>
                    </a:p>
                  </a:txBody>
                  <a:tcPr anchor="ctr"/>
                </a:tc>
                <a:tc>
                  <a:txBody>
                    <a:bodyPr/>
                    <a:lstStyle/>
                    <a:p>
                      <a:r>
                        <a:rPr kumimoji="1" lang="ja-JP" altLang="en-US" sz="1600">
                          <a:latin typeface="ＭＳ ゴシック" panose="020B0609070205080204" pitchFamily="49" charset="-128"/>
                          <a:ea typeface="ＭＳ ゴシック" panose="020B0609070205080204" pitchFamily="49" charset="-128"/>
                        </a:rPr>
                        <a:t>経営革新・フロンティア、事業転換促進関連</a:t>
                      </a:r>
                    </a:p>
                  </a:txBody>
                  <a:tcPr anchor="ctr"/>
                </a:tc>
                <a:extLst>
                  <a:ext uri="{0D108BD9-81ED-4DB2-BD59-A6C34878D82A}">
                    <a16:rowId xmlns:a16="http://schemas.microsoft.com/office/drawing/2014/main" val="10004"/>
                  </a:ext>
                </a:extLst>
              </a:tr>
              <a:tr h="362384">
                <a:tc>
                  <a:txBody>
                    <a:bodyPr/>
                    <a:lstStyle/>
                    <a:p>
                      <a:r>
                        <a:rPr kumimoji="1" lang="ja-JP" altLang="en-US" b="1">
                          <a:latin typeface="ＭＳ ゴシック" panose="020B0609070205080204" pitchFamily="49" charset="-128"/>
                          <a:ea typeface="ＭＳ ゴシック" panose="020B0609070205080204" pitchFamily="49" charset="-128"/>
                        </a:rPr>
                        <a:t>事業承継支援資金</a:t>
                      </a:r>
                    </a:p>
                  </a:txBody>
                  <a:tcPr anchor="ctr"/>
                </a:tc>
                <a:tc>
                  <a:txBody>
                    <a:bodyPr/>
                    <a:lstStyle/>
                    <a:p>
                      <a:r>
                        <a:rPr kumimoji="1" lang="ja-JP" altLang="en-US" sz="1600">
                          <a:latin typeface="ＭＳ ゴシック" panose="020B0609070205080204" pitchFamily="49" charset="-128"/>
                          <a:ea typeface="ＭＳ ゴシック" panose="020B0609070205080204" pitchFamily="49" charset="-128"/>
                        </a:rPr>
                        <a:t>経営承継関連、Ｍ＆Ａ関連、経営者保証解除関連　</a:t>
                      </a:r>
                    </a:p>
                  </a:txBody>
                  <a:tcPr anchor="ctr"/>
                </a:tc>
                <a:extLst>
                  <a:ext uri="{0D108BD9-81ED-4DB2-BD59-A6C34878D82A}">
                    <a16:rowId xmlns:a16="http://schemas.microsoft.com/office/drawing/2014/main" val="10005"/>
                  </a:ext>
                </a:extLst>
              </a:tr>
              <a:tr h="815364">
                <a:tc>
                  <a:txBody>
                    <a:bodyPr/>
                    <a:lstStyle/>
                    <a:p>
                      <a:r>
                        <a:rPr kumimoji="1" lang="ja-JP" altLang="en-US" b="1">
                          <a:latin typeface="ＭＳ ゴシック" panose="020B0609070205080204" pitchFamily="49" charset="-128"/>
                          <a:ea typeface="ＭＳ ゴシック" panose="020B0609070205080204" pitchFamily="49" charset="-128"/>
                        </a:rPr>
                        <a:t>産業政策推進資金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　 重点政策推進融資、ＳＤＧｓ推進融資</a:t>
                      </a:r>
                      <a:endParaRPr kumimoji="1" lang="en-US" altLang="ja-JP" sz="160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カーボンニュートラル推進融資、　人材確保等促進融資</a:t>
                      </a:r>
                      <a:endParaRPr kumimoji="1" lang="en-US" altLang="ja-JP" sz="160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6"/>
                  </a:ext>
                </a:extLst>
              </a:tr>
              <a:tr h="362384">
                <a:tc>
                  <a:txBody>
                    <a:bodyPr/>
                    <a:lstStyle/>
                    <a:p>
                      <a:r>
                        <a:rPr kumimoji="1" lang="ja-JP" altLang="en-US" b="1">
                          <a:latin typeface="ＭＳ ゴシック" panose="020B0609070205080204" pitchFamily="49" charset="-128"/>
                          <a:ea typeface="ＭＳ ゴシック" panose="020B0609070205080204" pitchFamily="49" charset="-128"/>
                        </a:rPr>
                        <a:t>産業立地促進資金</a:t>
                      </a:r>
                    </a:p>
                  </a:txBody>
                  <a:tcPr anchor="ctr"/>
                </a:tc>
                <a:tc>
                  <a:txBody>
                    <a:bodyPr/>
                    <a:lstStyle/>
                    <a:p>
                      <a:r>
                        <a:rPr kumimoji="1" lang="ja-JP" altLang="en-US" sz="1600">
                          <a:latin typeface="ＭＳ ゴシック" panose="020B0609070205080204" pitchFamily="49" charset="-128"/>
                          <a:ea typeface="ＭＳ ゴシック" panose="020B0609070205080204" pitchFamily="49" charset="-128"/>
                        </a:rPr>
                        <a:t>新規立地促進融資</a:t>
                      </a:r>
                      <a:r>
                        <a:rPr kumimoji="1" lang="ja-JP" altLang="en-US" sz="1600" baseline="0">
                          <a:latin typeface="ＭＳ ゴシック" panose="020B0609070205080204" pitchFamily="49" charset="-128"/>
                          <a:ea typeface="ＭＳ ゴシック" panose="020B0609070205080204" pitchFamily="49" charset="-128"/>
                        </a:rPr>
                        <a:t> </a:t>
                      </a:r>
                      <a:r>
                        <a:rPr kumimoji="1" lang="ja-JP" altLang="en-US" sz="1600">
                          <a:latin typeface="ＭＳ ゴシック" panose="020B0609070205080204" pitchFamily="49" charset="-128"/>
                          <a:ea typeface="ＭＳ ゴシック" panose="020B0609070205080204" pitchFamily="49" charset="-128"/>
                        </a:rPr>
                        <a:t>、グローアップ融資</a:t>
                      </a:r>
                    </a:p>
                  </a:txBody>
                  <a:tcPr anchor="ctr"/>
                </a:tc>
                <a:extLst>
                  <a:ext uri="{0D108BD9-81ED-4DB2-BD59-A6C34878D82A}">
                    <a16:rowId xmlns:a16="http://schemas.microsoft.com/office/drawing/2014/main" val="10007"/>
                  </a:ext>
                </a:extLst>
              </a:tr>
              <a:tr h="573775">
                <a:tc>
                  <a:txBody>
                    <a:bodyPr/>
                    <a:lstStyle/>
                    <a:p>
                      <a:r>
                        <a:rPr kumimoji="1" lang="ja-JP" altLang="en-US" b="1">
                          <a:latin typeface="ＭＳ ゴシック" panose="020B0609070205080204" pitchFamily="49" charset="-128"/>
                          <a:ea typeface="ＭＳ ゴシック" panose="020B0609070205080204" pitchFamily="49" charset="-128"/>
                        </a:rPr>
                        <a:t>経営安定資金</a:t>
                      </a:r>
                      <a:endParaRPr kumimoji="1" lang="en-US" altLang="ja-JP" b="1">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600">
                          <a:latin typeface="ＭＳ ゴシック" panose="020B0609070205080204" pitchFamily="49" charset="-128"/>
                          <a:ea typeface="ＭＳ ゴシック" panose="020B0609070205080204" pitchFamily="49" charset="-128"/>
                        </a:rPr>
                        <a:t>基盤強化融資、事業活動継続融資、</a:t>
                      </a:r>
                      <a:endParaRPr kumimoji="1" lang="en-US" altLang="ja-JP" sz="1600">
                        <a:latin typeface="ＭＳ ゴシック" panose="020B0609070205080204" pitchFamily="49" charset="-128"/>
                        <a:ea typeface="ＭＳ ゴシック" panose="020B0609070205080204" pitchFamily="49" charset="-128"/>
                      </a:endParaRPr>
                    </a:p>
                    <a:p>
                      <a:r>
                        <a:rPr kumimoji="1" lang="ja-JP" altLang="en-US" sz="1600">
                          <a:latin typeface="ＭＳ ゴシック" panose="020B0609070205080204" pitchFamily="49" charset="-128"/>
                          <a:ea typeface="ＭＳ ゴシック" panose="020B0609070205080204" pitchFamily="49" charset="-128"/>
                        </a:rPr>
                        <a:t>      物価高騰等緊急対策資金 、米国関税緊急対策資金</a:t>
                      </a:r>
                    </a:p>
                  </a:txBody>
                  <a:tcPr anchor="ctr"/>
                </a:tc>
                <a:extLst>
                  <a:ext uri="{0D108BD9-81ED-4DB2-BD59-A6C34878D82A}">
                    <a16:rowId xmlns:a16="http://schemas.microsoft.com/office/drawing/2014/main" val="10008"/>
                  </a:ext>
                </a:extLst>
              </a:tr>
              <a:tr h="362384">
                <a:tc>
                  <a:txBody>
                    <a:bodyPr/>
                    <a:lstStyle/>
                    <a:p>
                      <a:r>
                        <a:rPr kumimoji="1" lang="ja-JP" altLang="en-US" b="1">
                          <a:latin typeface="ＭＳ ゴシック" panose="020B0609070205080204" pitchFamily="49" charset="-128"/>
                          <a:ea typeface="ＭＳ ゴシック" panose="020B0609070205080204" pitchFamily="49" charset="-128"/>
                        </a:rPr>
                        <a:t>経営サポート資金</a:t>
                      </a:r>
                    </a:p>
                  </a:txBody>
                  <a:tcPr anchor="ctr"/>
                </a:tc>
                <a:tc>
                  <a:txBody>
                    <a:bodyPr/>
                    <a:lstStyle/>
                    <a:p>
                      <a:r>
                        <a:rPr kumimoji="1" lang="ja-JP" altLang="en-US" sz="1600">
                          <a:latin typeface="ＭＳ ゴシック" panose="020B0609070205080204" pitchFamily="49" charset="-128"/>
                          <a:ea typeface="ＭＳ ゴシック" panose="020B0609070205080204" pitchFamily="49" charset="-128"/>
                        </a:rPr>
                        <a:t>経営力強化借換融資、サポート借換 、金融円滑化借換</a:t>
                      </a:r>
                    </a:p>
                  </a:txBody>
                  <a:tcPr anchor="ctr"/>
                </a:tc>
                <a:extLst>
                  <a:ext uri="{0D108BD9-81ED-4DB2-BD59-A6C34878D82A}">
                    <a16:rowId xmlns:a16="http://schemas.microsoft.com/office/drawing/2014/main" val="10009"/>
                  </a:ext>
                </a:extLst>
              </a:tr>
              <a:tr h="362384">
                <a:tc>
                  <a:txBody>
                    <a:bodyPr/>
                    <a:lstStyle/>
                    <a:p>
                      <a:r>
                        <a:rPr kumimoji="1" lang="ja-JP" altLang="en-US" b="1">
                          <a:latin typeface="ＭＳ ゴシック" panose="020B0609070205080204" pitchFamily="49" charset="-128"/>
                          <a:ea typeface="ＭＳ ゴシック" panose="020B0609070205080204" pitchFamily="49" charset="-128"/>
                        </a:rPr>
                        <a:t>経営改善資金</a:t>
                      </a:r>
                    </a:p>
                  </a:txBody>
                  <a:tcPr anchor="ctr"/>
                </a:tc>
                <a:tc>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10"/>
                  </a:ext>
                </a:extLst>
              </a:tr>
              <a:tr h="536096">
                <a:tc>
                  <a:txBody>
                    <a:bodyPr/>
                    <a:lstStyle/>
                    <a:p>
                      <a:r>
                        <a:rPr kumimoji="1" lang="ja-JP" altLang="en-US" b="1">
                          <a:latin typeface="ＭＳ ゴシック" panose="020B0609070205080204" pitchFamily="49" charset="-128"/>
                          <a:ea typeface="ＭＳ ゴシック" panose="020B0609070205080204" pitchFamily="49" charset="-128"/>
                        </a:rPr>
                        <a:t>農業ビジネス保証制度資金</a:t>
                      </a:r>
                    </a:p>
                  </a:txBody>
                  <a:tcPr anchor="ctr"/>
                </a:tc>
                <a:tc>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11"/>
                  </a:ext>
                </a:extLst>
              </a:tr>
            </a:tbl>
          </a:graphicData>
        </a:graphic>
      </p:graphicFrame>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
        <p:nvSpPr>
          <p:cNvPr id="3" name="テキスト ボックス 2"/>
          <p:cNvSpPr txBox="1"/>
          <p:nvPr/>
        </p:nvSpPr>
        <p:spPr>
          <a:xfrm>
            <a:off x="5071" y="175109"/>
            <a:ext cx="8751092" cy="584775"/>
          </a:xfrm>
          <a:prstGeom prst="rect">
            <a:avLst/>
          </a:prstGeom>
          <a:noFill/>
        </p:spPr>
        <p:txBody>
          <a:bodyPr wrap="square" rtlCol="0">
            <a:spAutoFit/>
          </a:bodyPr>
          <a:lstStyle/>
          <a:p>
            <a:r>
              <a:rPr lang="ja-JP" altLang="en-US" sz="3200" i="1">
                <a:latin typeface="+mj-ea"/>
              </a:rPr>
              <a:t> ２．令和８年度 県制度融資メニュー</a:t>
            </a:r>
            <a:endParaRPr lang="en-US" altLang="ja-JP" sz="3200" i="1">
              <a:latin typeface="+mj-ea"/>
            </a:endParaRPr>
          </a:p>
        </p:txBody>
      </p:sp>
      <p:grpSp>
        <p:nvGrpSpPr>
          <p:cNvPr id="4" name="グループ化 3"/>
          <p:cNvGrpSpPr/>
          <p:nvPr/>
        </p:nvGrpSpPr>
        <p:grpSpPr>
          <a:xfrm>
            <a:off x="6163875" y="5637903"/>
            <a:ext cx="2592288" cy="740322"/>
            <a:chOff x="6449843" y="6135727"/>
            <a:chExt cx="2592288" cy="740322"/>
          </a:xfrm>
        </p:grpSpPr>
        <p:sp>
          <p:nvSpPr>
            <p:cNvPr id="27" name="角丸四角形 26"/>
            <p:cNvSpPr/>
            <p:nvPr/>
          </p:nvSpPr>
          <p:spPr>
            <a:xfrm>
              <a:off x="6449843" y="6135727"/>
              <a:ext cx="2592288" cy="714352"/>
            </a:xfrm>
            <a:prstGeom prst="roundRect">
              <a:avLst/>
            </a:prstGeom>
            <a:solidFill>
              <a:schemeClr val="lt1"/>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pic>
          <p:nvPicPr>
            <p:cNvPr id="28" name="Picture 4" descr="http://chebcolle.up.seesaa.net/new_01/red_l.gif">
              <a:hlinkClick r:id="rId3"/>
            </p:cNvPr>
            <p:cNvPicPr>
              <a:picLocks noChangeAspect="1" noChangeArrowheads="1" noCrop="1"/>
            </p:cNvPicPr>
            <p:nvPr/>
          </p:nvPicPr>
          <p:blipFill>
            <a:blip r:embed="rId4" cstate="print"/>
            <a:srcRect/>
            <a:stretch>
              <a:fillRect/>
            </a:stretch>
          </p:blipFill>
          <p:spPr bwMode="auto">
            <a:xfrm>
              <a:off x="6581999" y="6197479"/>
              <a:ext cx="530198" cy="224468"/>
            </a:xfrm>
            <a:prstGeom prst="rect">
              <a:avLst/>
            </a:prstGeom>
            <a:noFill/>
          </p:spPr>
        </p:pic>
        <p:sp>
          <p:nvSpPr>
            <p:cNvPr id="29" name="テキスト ボックス 28"/>
            <p:cNvSpPr txBox="1"/>
            <p:nvPr/>
          </p:nvSpPr>
          <p:spPr>
            <a:xfrm>
              <a:off x="7171403" y="6152524"/>
              <a:ext cx="1245751" cy="351788"/>
            </a:xfrm>
            <a:prstGeom prst="rect">
              <a:avLst/>
            </a:prstGeom>
            <a:noFill/>
          </p:spPr>
          <p:txBody>
            <a:bodyPr wrap="square" rtlCol="0">
              <a:spAutoFit/>
            </a:bodyPr>
            <a:lstStyle/>
            <a:p>
              <a:r>
                <a:rPr kumimoji="1" lang="ja-JP" altLang="en-US" sz="1400"/>
                <a:t>新規・創設</a:t>
              </a:r>
            </a:p>
          </p:txBody>
        </p:sp>
        <p:pic>
          <p:nvPicPr>
            <p:cNvPr id="30" name="Picture 6" descr="http://chebcolle.up.seesaa.net/check/red_02.gif">
              <a:hlinkClick r:id="rId5"/>
            </p:cNvPr>
            <p:cNvPicPr>
              <a:picLocks noChangeAspect="1" noChangeArrowheads="1"/>
            </p:cNvPicPr>
            <p:nvPr/>
          </p:nvPicPr>
          <p:blipFill>
            <a:blip r:embed="rId6" cstate="print"/>
            <a:srcRect/>
            <a:stretch>
              <a:fillRect/>
            </a:stretch>
          </p:blipFill>
          <p:spPr bwMode="auto">
            <a:xfrm>
              <a:off x="6608772" y="6532570"/>
              <a:ext cx="293119" cy="254398"/>
            </a:xfrm>
            <a:prstGeom prst="rect">
              <a:avLst/>
            </a:prstGeom>
            <a:noFill/>
          </p:spPr>
        </p:pic>
        <p:sp>
          <p:nvSpPr>
            <p:cNvPr id="31" name="テキスト ボックス 30"/>
            <p:cNvSpPr txBox="1"/>
            <p:nvPr/>
          </p:nvSpPr>
          <p:spPr>
            <a:xfrm>
              <a:off x="6792299" y="6524261"/>
              <a:ext cx="1245751" cy="351788"/>
            </a:xfrm>
            <a:prstGeom prst="rect">
              <a:avLst/>
            </a:prstGeom>
            <a:noFill/>
          </p:spPr>
          <p:txBody>
            <a:bodyPr wrap="square" rtlCol="0">
              <a:spAutoFit/>
            </a:bodyPr>
            <a:lstStyle/>
            <a:p>
              <a:r>
                <a:rPr kumimoji="1" lang="ja-JP" altLang="en-US" sz="1400"/>
                <a:t>拡充・改正</a:t>
              </a:r>
            </a:p>
          </p:txBody>
        </p:sp>
      </p:grpSp>
      <p:pic>
        <p:nvPicPr>
          <p:cNvPr id="35" name="Picture 6" descr="http://chebcolle.up.seesaa.net/check/red_02.gif">
            <a:hlinkClick r:id="rId5"/>
          </p:cNvPr>
          <p:cNvPicPr>
            <a:picLocks noChangeAspect="1" noChangeArrowheads="1"/>
          </p:cNvPicPr>
          <p:nvPr/>
        </p:nvPicPr>
        <p:blipFill>
          <a:blip r:embed="rId6" cstate="print"/>
          <a:srcRect/>
          <a:stretch>
            <a:fillRect/>
          </a:stretch>
        </p:blipFill>
        <p:spPr bwMode="auto">
          <a:xfrm>
            <a:off x="6150050" y="3902399"/>
            <a:ext cx="293119" cy="254398"/>
          </a:xfrm>
          <a:prstGeom prst="rect">
            <a:avLst/>
          </a:prstGeom>
          <a:noFill/>
        </p:spPr>
      </p:pic>
      <p:pic>
        <p:nvPicPr>
          <p:cNvPr id="8" name="Picture 4" descr="http://chebcolle.up.seesaa.net/new_01/red_l.gif">
            <a:hlinkClick r:id="rId3"/>
            <a:extLst>
              <a:ext uri="{FF2B5EF4-FFF2-40B4-BE49-F238E27FC236}">
                <a16:creationId xmlns:a16="http://schemas.microsoft.com/office/drawing/2014/main" id="{9F5714D2-EC73-571F-408E-DC5D8CF82693}"/>
              </a:ext>
            </a:extLst>
          </p:cNvPr>
          <p:cNvPicPr>
            <a:picLocks noChangeAspect="1" noChangeArrowheads="1" noCrop="1"/>
          </p:cNvPicPr>
          <p:nvPr/>
        </p:nvPicPr>
        <p:blipFill>
          <a:blip r:embed="rId4" cstate="print"/>
          <a:srcRect/>
          <a:stretch>
            <a:fillRect/>
          </a:stretch>
        </p:blipFill>
        <p:spPr bwMode="auto">
          <a:xfrm>
            <a:off x="3155763" y="4960293"/>
            <a:ext cx="530198" cy="224468"/>
          </a:xfrm>
          <a:prstGeom prst="rect">
            <a:avLst/>
          </a:prstGeom>
          <a:noFill/>
        </p:spPr>
      </p:pic>
      <p:pic>
        <p:nvPicPr>
          <p:cNvPr id="9" name="Picture 6" descr="http://chebcolle.up.seesaa.net/check/red_02.gif">
            <a:hlinkClick r:id="rId5"/>
            <a:extLst>
              <a:ext uri="{FF2B5EF4-FFF2-40B4-BE49-F238E27FC236}">
                <a16:creationId xmlns:a16="http://schemas.microsoft.com/office/drawing/2014/main" id="{D4EB96BA-7917-4F37-C490-BCE10814E956}"/>
              </a:ext>
            </a:extLst>
          </p:cNvPr>
          <p:cNvPicPr>
            <a:picLocks noChangeAspect="1" noChangeArrowheads="1"/>
          </p:cNvPicPr>
          <p:nvPr/>
        </p:nvPicPr>
        <p:blipFill>
          <a:blip r:embed="rId6" cstate="print"/>
          <a:srcRect/>
          <a:stretch>
            <a:fillRect/>
          </a:stretch>
        </p:blipFill>
        <p:spPr bwMode="auto">
          <a:xfrm>
            <a:off x="3155763" y="3630583"/>
            <a:ext cx="293119" cy="25439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79512" y="2842856"/>
            <a:ext cx="8838982" cy="2995848"/>
          </a:xfrm>
          <a:prstGeom prst="rect">
            <a:avLst/>
          </a:prstGeom>
          <a:noFill/>
          <a:ln w="25400">
            <a:solidFill>
              <a:schemeClr val="tx1"/>
            </a:solidFill>
          </a:ln>
        </p:spPr>
        <p:txBody>
          <a:bodyPr wrap="square" tIns="72000" bIns="216000" rtlCol="0">
            <a:spAutoFit/>
          </a:bodyPr>
          <a:lstStyle/>
          <a:p>
            <a:endParaRPr lang="en-US" altLang="ja-JP"/>
          </a:p>
          <a:p>
            <a:pPr>
              <a:lnSpc>
                <a:spcPct val="150000"/>
              </a:lnSpc>
              <a:defRPr/>
            </a:pPr>
            <a:r>
              <a:rPr lang="en-US" altLang="ja-JP">
                <a:latin typeface="ＭＳ ゴシック" panose="020B0609070205080204" pitchFamily="49" charset="-128"/>
                <a:ea typeface="ＭＳ ゴシック" panose="020B0609070205080204" pitchFamily="49" charset="-128"/>
              </a:rPr>
              <a:t>Ⅰ</a:t>
            </a:r>
            <a:r>
              <a:rPr lang="ja-JP" altLang="en-US">
                <a:latin typeface="ＭＳ ゴシック" panose="020B0609070205080204" pitchFamily="49" charset="-128"/>
                <a:ea typeface="ＭＳ ゴシック" panose="020B0609070205080204" pitchFamily="49" charset="-128"/>
              </a:rPr>
              <a:t>　</a:t>
            </a:r>
            <a:r>
              <a:rPr lang="ja-JP" altLang="en-US"/>
              <a:t>全メニューの融資利率の改定</a:t>
            </a:r>
            <a:r>
              <a:rPr lang="ja-JP" altLang="en-US">
                <a:latin typeface="ＭＳ ゴシック" panose="020B0609070205080204" pitchFamily="49" charset="-128"/>
                <a:ea typeface="ＭＳ ゴシック" panose="020B0609070205080204" pitchFamily="49" charset="-128"/>
              </a:rPr>
              <a:t>（</a:t>
            </a:r>
            <a:r>
              <a:rPr lang="en-US" altLang="ja-JP">
                <a:latin typeface="ＭＳ ゴシック" panose="020B0609070205080204" pitchFamily="49" charset="-128"/>
                <a:ea typeface="ＭＳ ゴシック" panose="020B0609070205080204" pitchFamily="49" charset="-128"/>
              </a:rPr>
              <a:t>R8.4</a:t>
            </a:r>
            <a:r>
              <a:rPr lang="ja-JP" altLang="en-US">
                <a:latin typeface="ＭＳ ゴシック" panose="020B0609070205080204" pitchFamily="49" charset="-128"/>
                <a:ea typeface="ＭＳ ゴシック" panose="020B0609070205080204" pitchFamily="49" charset="-128"/>
              </a:rPr>
              <a:t>～）</a:t>
            </a:r>
            <a:endParaRPr lang="en-US" altLang="ja-JP">
              <a:latin typeface="ＭＳ ゴシック" panose="020B0609070205080204" pitchFamily="49" charset="-128"/>
              <a:ea typeface="ＭＳ ゴシック" panose="020B0609070205080204" pitchFamily="49" charset="-128"/>
            </a:endParaRPr>
          </a:p>
          <a:p>
            <a:pPr>
              <a:lnSpc>
                <a:spcPct val="150000"/>
              </a:lnSpc>
              <a:defRPr/>
            </a:pPr>
            <a:r>
              <a:rPr lang="en-US" altLang="ja-JP">
                <a:latin typeface="ＭＳ ゴシック" panose="020B0609070205080204" pitchFamily="49" charset="-128"/>
                <a:ea typeface="ＭＳ ゴシック" panose="020B0609070205080204" pitchFamily="49" charset="-128"/>
              </a:rPr>
              <a:t>Ⅱ</a:t>
            </a:r>
            <a:r>
              <a:rPr lang="ja-JP" altLang="en-US">
                <a:latin typeface="ＭＳ ゴシック" panose="020B0609070205080204" pitchFamily="49" charset="-128"/>
                <a:ea typeface="ＭＳ ゴシック" panose="020B0609070205080204" pitchFamily="49" charset="-128"/>
              </a:rPr>
              <a:t>　産業政策推進資金（重点政策推進融資）の拡充</a:t>
            </a:r>
            <a:endParaRPr lang="en-US" altLang="ja-JP">
              <a:latin typeface="ＭＳ ゴシック" panose="020B0609070205080204" pitchFamily="49" charset="-128"/>
              <a:ea typeface="ＭＳ ゴシック" panose="020B0609070205080204" pitchFamily="49" charset="-128"/>
            </a:endParaRPr>
          </a:p>
          <a:p>
            <a:pPr>
              <a:lnSpc>
                <a:spcPct val="150000"/>
              </a:lnSpc>
              <a:defRPr/>
            </a:pPr>
            <a:r>
              <a:rPr lang="en-US" altLang="ja-JP">
                <a:latin typeface="ＭＳ ゴシック" panose="020B0609070205080204" pitchFamily="49" charset="-128"/>
                <a:ea typeface="ＭＳ ゴシック" panose="020B0609070205080204" pitchFamily="49" charset="-128"/>
              </a:rPr>
              <a:t>Ⅲ</a:t>
            </a:r>
            <a:r>
              <a:rPr lang="ja-JP" altLang="en-US">
                <a:latin typeface="ＭＳ ゴシック" panose="020B0609070205080204" pitchFamily="49" charset="-128"/>
                <a:ea typeface="ＭＳ ゴシック" panose="020B0609070205080204" pitchFamily="49" charset="-128"/>
              </a:rPr>
              <a:t>　</a:t>
            </a:r>
            <a:r>
              <a:rPr lang="zh-TW" altLang="en-US">
                <a:latin typeface="ＭＳ ゴシック" panose="020B0609070205080204" pitchFamily="49" charset="-128"/>
                <a:ea typeface="ＭＳ ゴシック" panose="020B0609070205080204" pitchFamily="49" charset="-128"/>
              </a:rPr>
              <a:t>産業政策推進資金（人材確保等促進融資）</a:t>
            </a:r>
            <a:r>
              <a:rPr lang="ja-JP" altLang="en-US">
                <a:latin typeface="ＭＳ ゴシック" panose="020B0609070205080204" pitchFamily="49" charset="-128"/>
                <a:ea typeface="ＭＳ ゴシック" panose="020B0609070205080204" pitchFamily="49" charset="-128"/>
              </a:rPr>
              <a:t>の拡充</a:t>
            </a:r>
          </a:p>
          <a:p>
            <a:pPr>
              <a:lnSpc>
                <a:spcPct val="150000"/>
              </a:lnSpc>
            </a:pPr>
            <a:r>
              <a:rPr lang="en-US" altLang="ja-JP">
                <a:latin typeface="ＭＳ ゴシック" panose="020B0609070205080204" pitchFamily="49" charset="-128"/>
                <a:ea typeface="ＭＳ ゴシック" panose="020B0609070205080204" pitchFamily="49" charset="-128"/>
              </a:rPr>
              <a:t>Ⅳ</a:t>
            </a:r>
            <a:r>
              <a:rPr lang="ja-JP" altLang="en-US">
                <a:latin typeface="ＭＳ ゴシック" panose="020B0609070205080204" pitchFamily="49" charset="-128"/>
                <a:ea typeface="ＭＳ ゴシック" panose="020B0609070205080204" pitchFamily="49" charset="-128"/>
              </a:rPr>
              <a:t>　</a:t>
            </a:r>
            <a:r>
              <a:rPr lang="ja-JP" altLang="en-US"/>
              <a:t>経営安定資金（物価高騰等緊急対策資金）の創設</a:t>
            </a:r>
            <a:endParaRPr lang="en-US" altLang="ja-JP"/>
          </a:p>
          <a:p>
            <a:pPr>
              <a:lnSpc>
                <a:spcPct val="150000"/>
              </a:lnSpc>
            </a:pPr>
            <a:r>
              <a:rPr lang="ja-JP" altLang="en-US"/>
              <a:t>　　　</a:t>
            </a:r>
            <a:r>
              <a:rPr lang="en-US" altLang="ja-JP"/>
              <a:t>※</a:t>
            </a:r>
            <a:r>
              <a:rPr lang="ja-JP" altLang="en-US"/>
              <a:t>原油・原材料高騰等緊急対策資金からの名称変更</a:t>
            </a:r>
            <a:endParaRPr lang="ja-JP" altLang="en-US">
              <a:latin typeface="ＭＳ ゴシック" panose="020B0609070205080204" pitchFamily="49" charset="-128"/>
              <a:ea typeface="ＭＳ ゴシック" panose="020B0609070205080204" pitchFamily="49" charset="-128"/>
            </a:endParaRPr>
          </a:p>
          <a:p>
            <a:pPr>
              <a:lnSpc>
                <a:spcPct val="150000"/>
              </a:lnSpc>
              <a:defRPr/>
            </a:pPr>
            <a:r>
              <a:rPr lang="en-US" altLang="ja-JP">
                <a:latin typeface="ＭＳ ゴシック" panose="020B0609070205080204" pitchFamily="49" charset="-128"/>
                <a:ea typeface="ＭＳ ゴシック" panose="020B0609070205080204" pitchFamily="49" charset="-128"/>
              </a:rPr>
              <a:t>Ⅴ</a:t>
            </a:r>
            <a:r>
              <a:rPr lang="ja-JP" altLang="en-US">
                <a:latin typeface="ＭＳ ゴシック" panose="020B0609070205080204" pitchFamily="49" charset="-128"/>
                <a:ea typeface="ＭＳ ゴシック" panose="020B0609070205080204" pitchFamily="49" charset="-128"/>
              </a:rPr>
              <a:t>　経営安定資金（米国関税緊急対策資金）の継続</a:t>
            </a:r>
            <a:endParaRPr lang="en-US" altLang="ja-JP">
              <a:latin typeface="ＭＳ ゴシック" panose="020B0609070205080204" pitchFamily="49" charset="-128"/>
              <a:ea typeface="ＭＳ ゴシック" panose="020B0609070205080204" pitchFamily="49" charset="-128"/>
            </a:endParaRPr>
          </a:p>
        </p:txBody>
      </p:sp>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
        <p:nvSpPr>
          <p:cNvPr id="3" name="テキスト ボックス 2"/>
          <p:cNvSpPr txBox="1"/>
          <p:nvPr/>
        </p:nvSpPr>
        <p:spPr>
          <a:xfrm>
            <a:off x="0" y="179174"/>
            <a:ext cx="8820472" cy="584775"/>
          </a:xfrm>
          <a:prstGeom prst="rect">
            <a:avLst/>
          </a:prstGeom>
          <a:noFill/>
        </p:spPr>
        <p:txBody>
          <a:bodyPr wrap="square" rtlCol="0">
            <a:spAutoFit/>
          </a:bodyPr>
          <a:lstStyle/>
          <a:p>
            <a:r>
              <a:rPr lang="ja-JP" altLang="en-US" sz="3200" i="1">
                <a:latin typeface="+mj-ea"/>
              </a:rPr>
              <a:t> ３．令和８年度 県制度融資のポイント</a:t>
            </a:r>
          </a:p>
        </p:txBody>
      </p:sp>
      <p:sp>
        <p:nvSpPr>
          <p:cNvPr id="6" name="正方形/長方形 5"/>
          <p:cNvSpPr/>
          <p:nvPr/>
        </p:nvSpPr>
        <p:spPr>
          <a:xfrm>
            <a:off x="125506" y="2502576"/>
            <a:ext cx="2880320" cy="432048"/>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lstStyle/>
          <a:p>
            <a:r>
              <a:rPr lang="ja-JP" altLang="en-US" b="1">
                <a:solidFill>
                  <a:schemeClr val="tx1">
                    <a:lumMod val="65000"/>
                    <a:lumOff val="35000"/>
                  </a:schemeClr>
                </a:solidFill>
              </a:rPr>
              <a:t>　　制度融資のポイント</a:t>
            </a:r>
            <a:endParaRPr kumimoji="1" lang="ja-JP" altLang="en-US" b="1">
              <a:solidFill>
                <a:schemeClr val="tx1">
                  <a:lumMod val="65000"/>
                  <a:lumOff val="35000"/>
                </a:schemeClr>
              </a:solidFill>
            </a:endParaRPr>
          </a:p>
        </p:txBody>
      </p:sp>
      <p:sp>
        <p:nvSpPr>
          <p:cNvPr id="10" name="角丸四角形 9"/>
          <p:cNvSpPr/>
          <p:nvPr/>
        </p:nvSpPr>
        <p:spPr>
          <a:xfrm>
            <a:off x="152509" y="1066062"/>
            <a:ext cx="8838982" cy="1294366"/>
          </a:xfrm>
          <a:prstGeom prst="roundRect">
            <a:avLst/>
          </a:prstGeom>
          <a:ln w="31750"/>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b="1">
                <a:solidFill>
                  <a:schemeClr val="bg1"/>
                </a:solidFill>
                <a:latin typeface="ＭＳ ゴシック" panose="020B0609070205080204" pitchFamily="49" charset="-128"/>
                <a:ea typeface="ＭＳ ゴシック" panose="020B0609070205080204" pitchFamily="49" charset="-128"/>
              </a:rPr>
              <a:t>　県では、コロナ関連融資からの借換需要や物価高騰等の影響に引き続き対応するとともに、人材確保等に取り組む中小企業を支援するために融資メニューを改正し、中小・小規模企業の円滑な資金繰りを支援してまいります。</a:t>
            </a:r>
            <a:endParaRPr lang="en-US" altLang="ja-JP" b="1">
              <a:solidFill>
                <a:schemeClr val="bg1"/>
              </a:solidFill>
              <a:latin typeface="ＭＳ ゴシック" panose="020B0609070205080204" pitchFamily="49" charset="-128"/>
              <a:ea typeface="ＭＳ ゴシック" panose="020B0609070205080204" pitchFamily="49" charset="-128"/>
            </a:endParaRPr>
          </a:p>
          <a:p>
            <a:r>
              <a:rPr lang="ja-JP" altLang="en-US" b="1">
                <a:solidFill>
                  <a:schemeClr val="bg1"/>
                </a:solidFill>
                <a:latin typeface="ＭＳ ゴシック" panose="020B0609070205080204" pitchFamily="49" charset="-128"/>
                <a:ea typeface="ＭＳ ゴシック" panose="020B0609070205080204" pitchFamily="49" charset="-128"/>
              </a:rPr>
              <a:t>市中金利の上昇を踏まえ、</a:t>
            </a:r>
            <a:r>
              <a:rPr lang="en-US" altLang="ja-JP" b="1">
                <a:solidFill>
                  <a:schemeClr val="bg1"/>
                </a:solidFill>
                <a:latin typeface="ＭＳ ゴシック" panose="020B0609070205080204" pitchFamily="49" charset="-128"/>
                <a:ea typeface="ＭＳ ゴシック" panose="020B0609070205080204" pitchFamily="49" charset="-128"/>
              </a:rPr>
              <a:t>R8</a:t>
            </a:r>
            <a:r>
              <a:rPr lang="ja-JP" altLang="en-US" b="1">
                <a:solidFill>
                  <a:schemeClr val="bg1"/>
                </a:solidFill>
                <a:latin typeface="ＭＳ ゴシック" panose="020B0609070205080204" pitchFamily="49" charset="-128"/>
                <a:ea typeface="ＭＳ ゴシック" panose="020B0609070205080204" pitchFamily="49" charset="-128"/>
              </a:rPr>
              <a:t>年</a:t>
            </a:r>
            <a:r>
              <a:rPr lang="en-US" altLang="ja-JP" b="1">
                <a:solidFill>
                  <a:schemeClr val="bg1"/>
                </a:solidFill>
                <a:latin typeface="ＭＳ ゴシック" panose="020B0609070205080204" pitchFamily="49" charset="-128"/>
                <a:ea typeface="ＭＳ ゴシック" panose="020B0609070205080204" pitchFamily="49" charset="-128"/>
              </a:rPr>
              <a:t>4.1</a:t>
            </a:r>
            <a:r>
              <a:rPr lang="ja-JP" altLang="en-US" b="1">
                <a:solidFill>
                  <a:schemeClr val="bg1"/>
                </a:solidFill>
                <a:latin typeface="ＭＳ ゴシック" panose="020B0609070205080204" pitchFamily="49" charset="-128"/>
                <a:ea typeface="ＭＳ ゴシック" panose="020B0609070205080204" pitchFamily="49" charset="-128"/>
              </a:rPr>
              <a:t>から県制度融資の融資利率の改定を行います。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4995E-AD2C-F358-469D-B94091581E6E}"/>
            </a:ext>
          </a:extLst>
        </p:cNvPr>
        <p:cNvGrpSpPr/>
        <p:nvPr/>
      </p:nvGrpSpPr>
      <p:grpSpPr>
        <a:xfrm>
          <a:off x="0" y="0"/>
          <a:ext cx="0" cy="0"/>
          <a:chOff x="0" y="0"/>
          <a:chExt cx="0" cy="0"/>
        </a:xfrm>
      </p:grpSpPr>
      <p:sp>
        <p:nvSpPr>
          <p:cNvPr id="2" name="スライド番号プレースホルダ 1">
            <a:extLst>
              <a:ext uri="{FF2B5EF4-FFF2-40B4-BE49-F238E27FC236}">
                <a16:creationId xmlns:a16="http://schemas.microsoft.com/office/drawing/2014/main" id="{3162D914-F5A2-53C9-45F0-9256F26E54A7}"/>
              </a:ext>
            </a:extLst>
          </p:cNvPr>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
        <p:nvSpPr>
          <p:cNvPr id="3" name="テキスト ボックス 2">
            <a:extLst>
              <a:ext uri="{FF2B5EF4-FFF2-40B4-BE49-F238E27FC236}">
                <a16:creationId xmlns:a16="http://schemas.microsoft.com/office/drawing/2014/main" id="{D4346E54-180C-2721-3D71-409E715E250B}"/>
              </a:ext>
            </a:extLst>
          </p:cNvPr>
          <p:cNvSpPr txBox="1"/>
          <p:nvPr/>
        </p:nvSpPr>
        <p:spPr>
          <a:xfrm>
            <a:off x="-198889" y="209945"/>
            <a:ext cx="8820472" cy="1046440"/>
          </a:xfrm>
          <a:prstGeom prst="rect">
            <a:avLst/>
          </a:prstGeom>
          <a:noFill/>
        </p:spPr>
        <p:txBody>
          <a:bodyPr wrap="square" rtlCol="0">
            <a:spAutoFit/>
          </a:bodyPr>
          <a:lstStyle/>
          <a:p>
            <a:r>
              <a:rPr lang="ja-JP" altLang="en-US" sz="3200" i="1">
                <a:latin typeface="+mj-ea"/>
              </a:rPr>
              <a:t> </a:t>
            </a:r>
            <a:r>
              <a:rPr lang="ja-JP" altLang="en-US" sz="3000" i="1">
                <a:latin typeface="+mj-ea"/>
              </a:rPr>
              <a:t>３</a:t>
            </a:r>
            <a:r>
              <a:rPr lang="en-US" altLang="ja-JP" sz="3000" i="1">
                <a:latin typeface="+mj-ea"/>
              </a:rPr>
              <a:t>.Ⅰ</a:t>
            </a:r>
            <a:r>
              <a:rPr lang="ja-JP" altLang="en-US" sz="2800" i="1"/>
              <a:t>全メニューの融資利率の改定</a:t>
            </a:r>
            <a:r>
              <a:rPr lang="ja-JP" altLang="en-US" sz="2800" i="1">
                <a:latin typeface="ＭＳ ゴシック" panose="020B0609070205080204" pitchFamily="49" charset="-128"/>
                <a:ea typeface="ＭＳ ゴシック" panose="020B0609070205080204" pitchFamily="49" charset="-128"/>
              </a:rPr>
              <a:t>（</a:t>
            </a:r>
            <a:r>
              <a:rPr lang="en-US" altLang="ja-JP" sz="2800" i="1">
                <a:latin typeface="ＭＳ ゴシック" panose="020B0609070205080204" pitchFamily="49" charset="-128"/>
                <a:ea typeface="ＭＳ ゴシック" panose="020B0609070205080204" pitchFamily="49" charset="-128"/>
              </a:rPr>
              <a:t>R8.4</a:t>
            </a:r>
            <a:r>
              <a:rPr lang="ja-JP" altLang="en-US" sz="2800" i="1">
                <a:latin typeface="ＭＳ ゴシック" panose="020B0609070205080204" pitchFamily="49" charset="-128"/>
                <a:ea typeface="ＭＳ ゴシック" panose="020B0609070205080204" pitchFamily="49" charset="-128"/>
              </a:rPr>
              <a:t>～）</a:t>
            </a:r>
            <a:endParaRPr lang="en-US" altLang="ja-JP" sz="2800" i="1">
              <a:latin typeface="ＭＳ ゴシック" panose="020B0609070205080204" pitchFamily="49" charset="-128"/>
              <a:ea typeface="ＭＳ ゴシック" panose="020B0609070205080204" pitchFamily="49" charset="-128"/>
            </a:endParaRPr>
          </a:p>
          <a:p>
            <a:r>
              <a:rPr lang="ja-JP" altLang="en-US" sz="3000" i="1">
                <a:latin typeface="+mj-ea"/>
              </a:rPr>
              <a:t> </a:t>
            </a:r>
          </a:p>
        </p:txBody>
      </p:sp>
      <p:sp>
        <p:nvSpPr>
          <p:cNvPr id="4" name="角丸四角形 3">
            <a:extLst>
              <a:ext uri="{FF2B5EF4-FFF2-40B4-BE49-F238E27FC236}">
                <a16:creationId xmlns:a16="http://schemas.microsoft.com/office/drawing/2014/main" id="{BB27FF80-FADC-9819-60D6-E481ECC0B04D}"/>
              </a:ext>
            </a:extLst>
          </p:cNvPr>
          <p:cNvSpPr/>
          <p:nvPr/>
        </p:nvSpPr>
        <p:spPr>
          <a:xfrm>
            <a:off x="171347" y="953224"/>
            <a:ext cx="8801305" cy="913676"/>
          </a:xfrm>
          <a:prstGeom prst="roundRect">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latin typeface="ＭＳ ゴシック" panose="020B0609070205080204" pitchFamily="49" charset="-128"/>
                <a:ea typeface="ＭＳ ゴシック" panose="020B0609070205080204" pitchFamily="49" charset="-128"/>
              </a:rPr>
              <a:t>＜ポイント＞</a:t>
            </a:r>
            <a:endParaRPr kumimoji="1"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市中金利の上昇を踏まえ、</a:t>
            </a:r>
            <a:r>
              <a:rPr lang="ja-JP" altLang="en-US" dirty="0">
                <a:solidFill>
                  <a:srgbClr val="FF0000"/>
                </a:solidFill>
                <a:latin typeface="ＭＳ ゴシック" panose="020B0609070205080204" pitchFamily="49" charset="-128"/>
                <a:ea typeface="ＭＳ ゴシック" panose="020B0609070205080204" pitchFamily="49" charset="-128"/>
              </a:rPr>
              <a:t>令和８年４月１日以降の融資実行分</a:t>
            </a:r>
            <a:r>
              <a:rPr lang="ja-JP" altLang="en-US" dirty="0">
                <a:latin typeface="ＭＳ ゴシック" panose="020B0609070205080204" pitchFamily="49" charset="-128"/>
                <a:ea typeface="ＭＳ ゴシック" panose="020B0609070205080204" pitchFamily="49" charset="-128"/>
              </a:rPr>
              <a:t>について、全資金を対象に令和７年度の県制度融資の利率から一律</a:t>
            </a:r>
            <a:r>
              <a:rPr lang="en-US" altLang="ja-JP" dirty="0">
                <a:latin typeface="ＭＳ ゴシック" panose="020B0609070205080204" pitchFamily="49" charset="-128"/>
                <a:ea typeface="ＭＳ ゴシック" panose="020B0609070205080204" pitchFamily="49" charset="-128"/>
              </a:rPr>
              <a:t>0.1</a:t>
            </a:r>
            <a:r>
              <a:rPr lang="ja-JP" altLang="en-US" dirty="0">
                <a:latin typeface="ＭＳ ゴシック" panose="020B0609070205080204" pitchFamily="49" charset="-128"/>
                <a:ea typeface="ＭＳ ゴシック" panose="020B0609070205080204" pitchFamily="49" charset="-128"/>
              </a:rPr>
              <a:t>％の利上げを実施。</a:t>
            </a:r>
            <a:endParaRPr lang="en-US" altLang="ja-JP" dirty="0">
              <a:latin typeface="ＭＳ ゴシック" panose="020B0609070205080204" pitchFamily="49" charset="-128"/>
              <a:ea typeface="ＭＳ ゴシック" panose="020B0609070205080204" pitchFamily="49" charset="-128"/>
            </a:endParaRPr>
          </a:p>
        </p:txBody>
      </p:sp>
      <p:pic>
        <p:nvPicPr>
          <p:cNvPr id="9" name="図 8" descr="テーブル&#10;&#10;AI によって生成されたコンテンツは間違っている可能性があります。">
            <a:extLst>
              <a:ext uri="{FF2B5EF4-FFF2-40B4-BE49-F238E27FC236}">
                <a16:creationId xmlns:a16="http://schemas.microsoft.com/office/drawing/2014/main" id="{4CBC2AD2-FF86-E550-D6DE-F793841B55B2}"/>
              </a:ext>
            </a:extLst>
          </p:cNvPr>
          <p:cNvPicPr>
            <a:picLocks noChangeAspect="1"/>
          </p:cNvPicPr>
          <p:nvPr/>
        </p:nvPicPr>
        <p:blipFill>
          <a:blip r:embed="rId3">
            <a:extLst>
              <a:ext uri="{28A0092B-C50C-407E-A947-70E740481C1C}">
                <a14:useLocalDpi xmlns:a14="http://schemas.microsoft.com/office/drawing/2010/main" val="0"/>
              </a:ext>
            </a:extLst>
          </a:blip>
          <a:srcRect t="4186"/>
          <a:stretch/>
        </p:blipFill>
        <p:spPr>
          <a:xfrm>
            <a:off x="1732531" y="1942006"/>
            <a:ext cx="5729737" cy="4510168"/>
          </a:xfrm>
          <a:prstGeom prst="rect">
            <a:avLst/>
          </a:prstGeom>
        </p:spPr>
      </p:pic>
    </p:spTree>
    <p:extLst>
      <p:ext uri="{BB962C8B-B14F-4D97-AF65-F5344CB8AC3E}">
        <p14:creationId xmlns:p14="http://schemas.microsoft.com/office/powerpoint/2010/main" val="373728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
        <p:nvSpPr>
          <p:cNvPr id="3" name="テキスト ボックス 2"/>
          <p:cNvSpPr txBox="1"/>
          <p:nvPr/>
        </p:nvSpPr>
        <p:spPr>
          <a:xfrm>
            <a:off x="-144478" y="116577"/>
            <a:ext cx="8820472" cy="584775"/>
          </a:xfrm>
          <a:prstGeom prst="rect">
            <a:avLst/>
          </a:prstGeom>
          <a:noFill/>
        </p:spPr>
        <p:txBody>
          <a:bodyPr wrap="square" rtlCol="0">
            <a:spAutoFit/>
          </a:bodyPr>
          <a:lstStyle/>
          <a:p>
            <a:r>
              <a:rPr lang="ja-JP" altLang="en-US" sz="3200" i="1">
                <a:latin typeface="+mj-ea"/>
              </a:rPr>
              <a:t> </a:t>
            </a:r>
            <a:r>
              <a:rPr lang="ja-JP" altLang="en-US" sz="3000" i="1">
                <a:latin typeface="+mj-ea"/>
              </a:rPr>
              <a:t>３</a:t>
            </a:r>
            <a:r>
              <a:rPr lang="en-US" altLang="ja-JP" sz="3000" i="1">
                <a:latin typeface="+mj-ea"/>
              </a:rPr>
              <a:t>.Ⅱ</a:t>
            </a:r>
            <a:r>
              <a:rPr lang="ja-JP" altLang="en-US" sz="3000" i="1">
                <a:latin typeface="+mj-ea"/>
              </a:rPr>
              <a:t> 産業政策推進資金（</a:t>
            </a:r>
            <a:r>
              <a:rPr lang="ja-JP" altLang="en-US" sz="2800" i="1">
                <a:latin typeface="+mj-ea"/>
              </a:rPr>
              <a:t>重点政策推進融資</a:t>
            </a:r>
            <a:r>
              <a:rPr lang="ja-JP" altLang="en-US" sz="3000" i="1">
                <a:latin typeface="+mj-ea"/>
              </a:rPr>
              <a:t>）</a:t>
            </a:r>
          </a:p>
        </p:txBody>
      </p:sp>
      <p:sp>
        <p:nvSpPr>
          <p:cNvPr id="4" name="角丸四角形 3"/>
          <p:cNvSpPr/>
          <p:nvPr/>
        </p:nvSpPr>
        <p:spPr>
          <a:xfrm>
            <a:off x="103972" y="757922"/>
            <a:ext cx="8972653" cy="727978"/>
          </a:xfrm>
          <a:prstGeom prst="roundRect">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tIns="46800" bIns="46800" rtlCol="0" anchor="t">
            <a:noAutofit/>
          </a:bodyPr>
          <a:lstStyle/>
          <a:p>
            <a:r>
              <a:rPr kumimoji="1" lang="ja-JP" altLang="en-US">
                <a:latin typeface="ＭＳ ゴシック" panose="020B0609070205080204" pitchFamily="49" charset="-128"/>
                <a:ea typeface="ＭＳ ゴシック" panose="020B0609070205080204" pitchFamily="49" charset="-128"/>
              </a:rPr>
              <a:t>＜ポイント＞</a:t>
            </a:r>
            <a:endParaRPr kumimoji="1" lang="en-US" altLang="ja-JP">
              <a:latin typeface="ＭＳ ゴシック" panose="020B0609070205080204" pitchFamily="49" charset="-128"/>
              <a:ea typeface="ＭＳ ゴシック" panose="020B0609070205080204" pitchFamily="49" charset="-128"/>
            </a:endParaRPr>
          </a:p>
          <a:p>
            <a:pPr hangingPunct="0"/>
            <a:r>
              <a:rPr lang="ja-JP" altLang="en-US">
                <a:latin typeface="ＭＳ ゴシック" panose="020B0609070205080204" pitchFamily="49" charset="-128"/>
                <a:ea typeface="ＭＳ ゴシック" panose="020B0609070205080204" pitchFamily="49" charset="-128"/>
              </a:rPr>
              <a:t>○融資対象６「健康・働き方」に「とちぎ人口未来アクションプラン」を追加。</a:t>
            </a:r>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4163380033"/>
              </p:ext>
            </p:extLst>
          </p:nvPr>
        </p:nvGraphicFramePr>
        <p:xfrm>
          <a:off x="69747" y="1542470"/>
          <a:ext cx="8972653" cy="4952270"/>
        </p:xfrm>
        <a:graphic>
          <a:graphicData uri="http://schemas.openxmlformats.org/drawingml/2006/table">
            <a:tbl>
              <a:tblPr firstRow="1" bandRow="1">
                <a:tableStyleId>{9DCAF9ED-07DC-4A11-8D7F-57B35C25682E}</a:tableStyleId>
              </a:tblPr>
              <a:tblGrid>
                <a:gridCol w="1160536">
                  <a:extLst>
                    <a:ext uri="{9D8B030D-6E8A-4147-A177-3AD203B41FA5}">
                      <a16:colId xmlns:a16="http://schemas.microsoft.com/office/drawing/2014/main" val="20000"/>
                    </a:ext>
                  </a:extLst>
                </a:gridCol>
                <a:gridCol w="7812117">
                  <a:extLst>
                    <a:ext uri="{9D8B030D-6E8A-4147-A177-3AD203B41FA5}">
                      <a16:colId xmlns:a16="http://schemas.microsoft.com/office/drawing/2014/main" val="20001"/>
                    </a:ext>
                  </a:extLst>
                </a:gridCol>
              </a:tblGrid>
              <a:tr h="344044">
                <a:tc gridSpan="2">
                  <a:txBody>
                    <a:bodyPr/>
                    <a:lstStyle/>
                    <a:p>
                      <a:pPr algn="ctr"/>
                      <a:r>
                        <a:rPr kumimoji="1" lang="ja-JP" altLang="en-US" sz="1800" b="1">
                          <a:latin typeface="ＭＳ ゴシック" panose="020B0609070205080204" pitchFamily="49" charset="-128"/>
                          <a:ea typeface="ＭＳ ゴシック" panose="020B0609070205080204" pitchFamily="49" charset="-128"/>
                        </a:rPr>
                        <a:t>重点政策推進融資（融資対象６のみ抜粋）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r>
                        <a:rPr kumimoji="1" lang="ja-JP" altLang="en-US" sz="1800" b="1">
                          <a:latin typeface="ＭＳ ゴシック" panose="020B0609070205080204" pitchFamily="49" charset="-128"/>
                          <a:ea typeface="ＭＳ ゴシック" panose="020B0609070205080204" pitchFamily="49" charset="-128"/>
                        </a:rPr>
                        <a:t>新型コロナウイルス感染症対策融資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86167">
                <a:tc>
                  <a:txBody>
                    <a:bodyPr/>
                    <a:lstStyle/>
                    <a:p>
                      <a:r>
                        <a:rPr kumimoji="1" lang="ja-JP" altLang="en-US" sz="1600">
                          <a:latin typeface="ＭＳ ゴシック" panose="020B0609070205080204" pitchFamily="49" charset="-128"/>
                          <a:ea typeface="ＭＳ ゴシック" panose="020B0609070205080204" pitchFamily="49" charset="-128"/>
                        </a:rPr>
                        <a:t>融資対象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hangingPunct="0"/>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⑴　県健康増進課等の「とちぎ健康経営事業所」の認定を受けたもの</a:t>
                      </a:r>
                    </a:p>
                    <a:p>
                      <a:pPr hangingPunct="0"/>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⑵　女性活躍推進法第９条の規定に基づく「えるぼし」の認定を受けたもの</a:t>
                      </a:r>
                    </a:p>
                    <a:p>
                      <a:pPr hangingPunct="0"/>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⑶　次世代育成支援対策推進法（平成</a:t>
                      </a:r>
                      <a:r>
                        <a:rPr kumimoji="1" lang="en-US" altLang="ja-JP" sz="1600" u="none" kern="1200">
                          <a:solidFill>
                            <a:schemeClr val="dk1"/>
                          </a:solidFill>
                          <a:effectLst/>
                          <a:latin typeface="ＭＳ ゴシック" panose="020B0609070205080204" pitchFamily="49" charset="-128"/>
                          <a:ea typeface="ＭＳ ゴシック" panose="020B0609070205080204" pitchFamily="49" charset="-128"/>
                          <a:cs typeface="+mn-cs"/>
                        </a:rPr>
                        <a:t>15</a:t>
                      </a:r>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年法律第</a:t>
                      </a:r>
                      <a:r>
                        <a:rPr kumimoji="1" lang="en-US" altLang="ja-JP" sz="1600" u="none" kern="1200">
                          <a:solidFill>
                            <a:schemeClr val="dk1"/>
                          </a:solidFill>
                          <a:effectLst/>
                          <a:latin typeface="ＭＳ ゴシック" panose="020B0609070205080204" pitchFamily="49" charset="-128"/>
                          <a:ea typeface="ＭＳ ゴシック" panose="020B0609070205080204" pitchFamily="49" charset="-128"/>
                          <a:cs typeface="+mn-cs"/>
                        </a:rPr>
                        <a:t>120</a:t>
                      </a:r>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号）第</a:t>
                      </a:r>
                      <a:r>
                        <a:rPr kumimoji="1" lang="en-US" altLang="ja-JP" sz="1600" u="none" kern="1200">
                          <a:solidFill>
                            <a:schemeClr val="dk1"/>
                          </a:solidFill>
                          <a:effectLst/>
                          <a:latin typeface="ＭＳ ゴシック" panose="020B0609070205080204" pitchFamily="49" charset="-128"/>
                          <a:ea typeface="ＭＳ ゴシック" panose="020B0609070205080204" pitchFamily="49" charset="-128"/>
                          <a:cs typeface="+mn-cs"/>
                        </a:rPr>
                        <a:t>13</a:t>
                      </a:r>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条の規定に基づく 　「くるみん」の認定を受けたもの</a:t>
                      </a:r>
                    </a:p>
                    <a:p>
                      <a:pPr hangingPunct="0"/>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⑷　県人権男女共同参画課の「男女生き活き企業」の認定を受けたもの</a:t>
                      </a:r>
                    </a:p>
                    <a:p>
                      <a:pPr hangingPunct="0"/>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⑸　「パートナーシップ構築宣言」ポータルサイトにおいて、「パートナーシップ構築宣言」を登録・公表しているもの</a:t>
                      </a:r>
                    </a:p>
                    <a:p>
                      <a:pPr hangingPunct="0"/>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⑹　障害者雇用促進法第</a:t>
                      </a:r>
                      <a:r>
                        <a:rPr kumimoji="1" lang="en-US" altLang="ja-JP" sz="1600" u="none" kern="1200">
                          <a:solidFill>
                            <a:schemeClr val="dk1"/>
                          </a:solidFill>
                          <a:effectLst/>
                          <a:latin typeface="ＭＳ ゴシック" panose="020B0609070205080204" pitchFamily="49" charset="-128"/>
                          <a:ea typeface="ＭＳ ゴシック" panose="020B0609070205080204" pitchFamily="49" charset="-128"/>
                          <a:cs typeface="+mn-cs"/>
                        </a:rPr>
                        <a:t>77</a:t>
                      </a:r>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条の規定に基づく「もにす」の認定を受けたもの</a:t>
                      </a:r>
                    </a:p>
                    <a:p>
                      <a:pPr hangingPunct="0"/>
                      <a:r>
                        <a:rPr kumimoji="1" lang="ja-JP" altLang="en-US" sz="1600" u="sng" kern="1200">
                          <a:solidFill>
                            <a:schemeClr val="dk1"/>
                          </a:solidFill>
                          <a:effectLst/>
                          <a:latin typeface="ＭＳ ゴシック" panose="020B0609070205080204" pitchFamily="49" charset="-128"/>
                          <a:ea typeface="ＭＳ ゴシック" panose="020B0609070205080204" pitchFamily="49" charset="-128"/>
                          <a:cs typeface="+mn-cs"/>
                        </a:rPr>
                        <a:t>⑺　県総合政策課の「とちぎ人口未来アクションプラン」を作成・提出したもの</a:t>
                      </a: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9992">
                <a:tc>
                  <a:txBody>
                    <a:bodyPr/>
                    <a:lstStyle/>
                    <a:p>
                      <a:r>
                        <a:rPr kumimoji="1" lang="ja-JP" altLang="en-US" sz="1600">
                          <a:latin typeface="ＭＳ ゴシック" panose="020B0609070205080204" pitchFamily="49" charset="-128"/>
                          <a:ea typeface="ＭＳ ゴシック" panose="020B0609070205080204" pitchFamily="49" charset="-128"/>
                        </a:rPr>
                        <a:t>資金使途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従業員の健康づくりや、女性活躍の推進、子育て支援、働き方の見直し、取引の適正化、障害者雇用、</a:t>
                      </a:r>
                      <a:r>
                        <a:rPr kumimoji="1" lang="ja-JP" altLang="en-US" sz="1600" u="sng">
                          <a:latin typeface="ＭＳ ゴシック" panose="020B0609070205080204" pitchFamily="49" charset="-128"/>
                          <a:ea typeface="ＭＳ ゴシック" panose="020B0609070205080204" pitchFamily="49" charset="-128"/>
                        </a:rPr>
                        <a:t>人口減少対策</a:t>
                      </a:r>
                      <a:r>
                        <a:rPr kumimoji="1" lang="ja-JP" altLang="en-US" sz="1600">
                          <a:latin typeface="ＭＳ ゴシック" panose="020B0609070205080204" pitchFamily="49" charset="-128"/>
                          <a:ea typeface="ＭＳ ゴシック" panose="020B0609070205080204" pitchFamily="49" charset="-128"/>
                        </a:rPr>
                        <a:t>のために必要な事業実施に係る運転資金及び設備資金</a:t>
                      </a:r>
                      <a:endParaRPr kumimoji="1" lang="en-US" altLang="ja-JP" sz="1600">
                        <a:latin typeface="ＭＳ ゴシック" panose="020B0609070205080204" pitchFamily="49" charset="-128"/>
                        <a:ea typeface="ＭＳ ゴシック" panose="020B0609070205080204" pitchFamily="49" charset="-128"/>
                      </a:endParaRP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1268">
                <a:tc>
                  <a:txBody>
                    <a:bodyPr/>
                    <a:lstStyle/>
                    <a:p>
                      <a:pPr algn="ctr"/>
                      <a:r>
                        <a:rPr kumimoji="1" lang="ja-JP" altLang="en-US" sz="1600">
                          <a:latin typeface="ＭＳ ゴシック" panose="020B0609070205080204" pitchFamily="49" charset="-128"/>
                          <a:ea typeface="ＭＳ ゴシック" panose="020B0609070205080204" pitchFamily="49" charset="-128"/>
                        </a:rPr>
                        <a:t>限 度 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a:latin typeface="ＭＳ ゴシック" panose="020B0609070205080204" pitchFamily="49" charset="-128"/>
                          <a:ea typeface="ＭＳ ゴシック" panose="020B0609070205080204" pitchFamily="49" charset="-128"/>
                        </a:rPr>
                        <a:t>１億円（うち運転資金　</a:t>
                      </a:r>
                      <a:r>
                        <a:rPr kumimoji="1" lang="en-US" altLang="ja-JP" sz="1600">
                          <a:latin typeface="ＭＳ ゴシック" panose="020B0609070205080204" pitchFamily="49" charset="-128"/>
                          <a:ea typeface="ＭＳ ゴシック" panose="020B0609070205080204" pitchFamily="49" charset="-128"/>
                        </a:rPr>
                        <a:t>3,000</a:t>
                      </a:r>
                      <a:r>
                        <a:rPr kumimoji="1" lang="ja-JP" altLang="en-US" sz="1600">
                          <a:latin typeface="ＭＳ ゴシック" panose="020B0609070205080204" pitchFamily="49" charset="-128"/>
                          <a:ea typeface="ＭＳ ゴシック" panose="020B0609070205080204" pitchFamily="49" charset="-128"/>
                        </a:rPr>
                        <a:t>万円）</a:t>
                      </a: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1268">
                <a:tc>
                  <a:txBody>
                    <a:bodyPr/>
                    <a:lstStyle/>
                    <a:p>
                      <a:pPr algn="ctr"/>
                      <a:r>
                        <a:rPr kumimoji="1" lang="ja-JP" altLang="en-US" sz="1600">
                          <a:latin typeface="ＭＳ ゴシック" panose="020B0609070205080204" pitchFamily="49" charset="-128"/>
                          <a:ea typeface="ＭＳ ゴシック" panose="020B0609070205080204" pitchFamily="49" charset="-128"/>
                        </a:rPr>
                        <a:t>融資期間</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600">
                          <a:latin typeface="ＭＳ ゴシック" panose="020B0609070205080204" pitchFamily="49" charset="-128"/>
                          <a:ea typeface="ＭＳ ゴシック" panose="020B0609070205080204" pitchFamily="49" charset="-128"/>
                        </a:rPr>
                        <a:t>運転資金：７年以内（据置１年以内）　設備資金：</a:t>
                      </a:r>
                      <a:r>
                        <a:rPr kumimoji="1" lang="en-US" altLang="ja-JP" sz="1600">
                          <a:latin typeface="ＭＳ ゴシック" panose="020B0609070205080204" pitchFamily="49" charset="-128"/>
                          <a:ea typeface="ＭＳ ゴシック" panose="020B0609070205080204" pitchFamily="49" charset="-128"/>
                        </a:rPr>
                        <a:t>10</a:t>
                      </a:r>
                      <a:r>
                        <a:rPr kumimoji="1" lang="ja-JP" altLang="en-US" sz="1600">
                          <a:latin typeface="ＭＳ ゴシック" panose="020B0609070205080204" pitchFamily="49" charset="-128"/>
                          <a:ea typeface="ＭＳ ゴシック" panose="020B0609070205080204" pitchFamily="49" charset="-128"/>
                        </a:rPr>
                        <a:t>年以内（据置２年以内）</a:t>
                      </a: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4350">
                <a:tc>
                  <a:txBody>
                    <a:bodyPr/>
                    <a:lstStyle/>
                    <a:p>
                      <a:r>
                        <a:rPr kumimoji="1" lang="ja-JP" altLang="en-US" sz="1600">
                          <a:latin typeface="ＭＳ ゴシック" panose="020B0609070205080204" pitchFamily="49" charset="-128"/>
                          <a:ea typeface="ＭＳ ゴシック" panose="020B0609070205080204" pitchFamily="49" charset="-128"/>
                        </a:rPr>
                        <a:t>融資利率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a:latin typeface="ＭＳ ゴシック" panose="020B0609070205080204" pitchFamily="49" charset="-128"/>
                          <a:ea typeface="ＭＳ ゴシック" panose="020B0609070205080204" pitchFamily="49" charset="-128"/>
                        </a:rPr>
                        <a:t>保証付き　責任共有制度対象外：</a:t>
                      </a:r>
                      <a:r>
                        <a:rPr kumimoji="1" lang="en-US" altLang="ja-JP" sz="1600" b="0">
                          <a:latin typeface="ＭＳ ゴシック" panose="020B0609070205080204" pitchFamily="49" charset="-128"/>
                          <a:ea typeface="ＭＳ ゴシック" panose="020B0609070205080204" pitchFamily="49" charset="-128"/>
                        </a:rPr>
                        <a:t>1.8</a:t>
                      </a:r>
                      <a:r>
                        <a:rPr kumimoji="1" lang="ja-JP" altLang="en-US" sz="1600" b="0">
                          <a:latin typeface="ＭＳ ゴシック" panose="020B0609070205080204" pitchFamily="49" charset="-128"/>
                          <a:ea typeface="ＭＳ ゴシック" panose="020B0609070205080204" pitchFamily="49" charset="-128"/>
                        </a:rPr>
                        <a:t>％以内　責任共有制度対象　：</a:t>
                      </a:r>
                      <a:r>
                        <a:rPr kumimoji="1" lang="en-US" altLang="ja-JP" sz="1600" b="0">
                          <a:latin typeface="ＭＳ ゴシック" panose="020B0609070205080204" pitchFamily="49" charset="-128"/>
                          <a:ea typeface="ＭＳ ゴシック" panose="020B0609070205080204" pitchFamily="49" charset="-128"/>
                        </a:rPr>
                        <a:t>2.0</a:t>
                      </a:r>
                      <a:r>
                        <a:rPr kumimoji="1" lang="ja-JP" altLang="en-US" sz="1600" b="0">
                          <a:latin typeface="ＭＳ ゴシック" panose="020B0609070205080204" pitchFamily="49" charset="-128"/>
                          <a:ea typeface="ＭＳ ゴシック" panose="020B0609070205080204" pitchFamily="49" charset="-128"/>
                        </a:rPr>
                        <a:t>％以内</a:t>
                      </a:r>
                      <a:endParaRPr kumimoji="1" lang="en-US" altLang="ja-JP" sz="1600" b="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a:latin typeface="ＭＳ ゴシック" panose="020B0609070205080204" pitchFamily="49" charset="-128"/>
                          <a:ea typeface="ＭＳ ゴシック" panose="020B0609070205080204" pitchFamily="49" charset="-128"/>
                        </a:rPr>
                        <a:t>保証なし　　　　　　　　　　：</a:t>
                      </a:r>
                      <a:r>
                        <a:rPr kumimoji="1" lang="en-US" altLang="ja-JP" sz="1600" b="0">
                          <a:latin typeface="ＭＳ ゴシック" panose="020B0609070205080204" pitchFamily="49" charset="-128"/>
                          <a:ea typeface="ＭＳ ゴシック" panose="020B0609070205080204" pitchFamily="49" charset="-128"/>
                        </a:rPr>
                        <a:t>2.3</a:t>
                      </a:r>
                      <a:r>
                        <a:rPr kumimoji="1" lang="ja-JP" altLang="en-US" sz="1600" b="0">
                          <a:latin typeface="ＭＳ ゴシック" panose="020B0609070205080204" pitchFamily="49" charset="-128"/>
                          <a:ea typeface="ＭＳ ゴシック" panose="020B0609070205080204" pitchFamily="49" charset="-128"/>
                        </a:rPr>
                        <a:t>％以内</a:t>
                      </a:r>
                      <a:endParaRPr kumimoji="1" lang="en-US" altLang="ja-JP" sz="1600" b="0">
                        <a:latin typeface="ＭＳ ゴシック" panose="020B0609070205080204" pitchFamily="49" charset="-128"/>
                        <a:ea typeface="ＭＳ ゴシック" panose="020B0609070205080204" pitchFamily="49" charset="-128"/>
                      </a:endParaRP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4850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76E482-E5C3-C358-1874-DC5E3F7EE041}"/>
              </a:ext>
            </a:extLst>
          </p:cNvPr>
          <p:cNvSpPr>
            <a:spLocks noGrp="1"/>
          </p:cNvSpPr>
          <p:nvPr>
            <p:ph type="title"/>
          </p:nvPr>
        </p:nvSpPr>
        <p:spPr/>
        <p:txBody>
          <a:bodyPr/>
          <a:lstStyle/>
          <a:p>
            <a:pPr algn="l"/>
            <a:r>
              <a:rPr kumimoji="1" lang="ja-JP" altLang="en-US" sz="3000" i="1"/>
              <a:t>（参考）とちぎ人口未来アクションプラン</a:t>
            </a:r>
          </a:p>
        </p:txBody>
      </p:sp>
      <p:sp>
        <p:nvSpPr>
          <p:cNvPr id="4" name="スライド番号プレースホルダー 3">
            <a:extLst>
              <a:ext uri="{FF2B5EF4-FFF2-40B4-BE49-F238E27FC236}">
                <a16:creationId xmlns:a16="http://schemas.microsoft.com/office/drawing/2014/main" id="{7E46C7BF-58D9-B21A-B043-9BDD26AFC35E}"/>
              </a:ext>
            </a:extLst>
          </p:cNvPr>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pic>
        <p:nvPicPr>
          <p:cNvPr id="6" name="図 5" descr="テキスト&#10;&#10;AI によって生成されたコンテンツは間違っている可能性があります。">
            <a:extLst>
              <a:ext uri="{FF2B5EF4-FFF2-40B4-BE49-F238E27FC236}">
                <a16:creationId xmlns:a16="http://schemas.microsoft.com/office/drawing/2014/main" id="{3FB47241-649A-E311-3EDB-6BB44C18F2EA}"/>
              </a:ext>
            </a:extLst>
          </p:cNvPr>
          <p:cNvPicPr>
            <a:picLocks noChangeAspect="1"/>
          </p:cNvPicPr>
          <p:nvPr/>
        </p:nvPicPr>
        <p:blipFill>
          <a:blip r:embed="rId3" cstate="print">
            <a:extLst>
              <a:ext uri="{28A0092B-C50C-407E-A947-70E740481C1C}">
                <a14:useLocalDpi xmlns:a14="http://schemas.microsoft.com/office/drawing/2010/main" val="0"/>
              </a:ext>
            </a:extLst>
          </a:blip>
          <a:srcRect t="9056" b="8643"/>
          <a:stretch/>
        </p:blipFill>
        <p:spPr>
          <a:xfrm>
            <a:off x="273252" y="1082405"/>
            <a:ext cx="8597496" cy="5003265"/>
          </a:xfrm>
          <a:prstGeom prst="rect">
            <a:avLst/>
          </a:prstGeom>
        </p:spPr>
      </p:pic>
    </p:spTree>
    <p:extLst>
      <p:ext uri="{BB962C8B-B14F-4D97-AF65-F5344CB8AC3E}">
        <p14:creationId xmlns:p14="http://schemas.microsoft.com/office/powerpoint/2010/main" val="285006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
        <p:nvSpPr>
          <p:cNvPr id="3" name="テキスト ボックス 2"/>
          <p:cNvSpPr txBox="1"/>
          <p:nvPr/>
        </p:nvSpPr>
        <p:spPr>
          <a:xfrm>
            <a:off x="-198889" y="209945"/>
            <a:ext cx="8820472" cy="584775"/>
          </a:xfrm>
          <a:prstGeom prst="rect">
            <a:avLst/>
          </a:prstGeom>
          <a:noFill/>
        </p:spPr>
        <p:txBody>
          <a:bodyPr wrap="square" rtlCol="0">
            <a:spAutoFit/>
          </a:bodyPr>
          <a:lstStyle/>
          <a:p>
            <a:r>
              <a:rPr lang="ja-JP" altLang="en-US" sz="3200" i="1">
                <a:latin typeface="+mj-ea"/>
              </a:rPr>
              <a:t> </a:t>
            </a:r>
            <a:r>
              <a:rPr lang="ja-JP" altLang="en-US" sz="3000" i="1">
                <a:latin typeface="+mj-ea"/>
              </a:rPr>
              <a:t>３</a:t>
            </a:r>
            <a:r>
              <a:rPr lang="en-US" altLang="ja-JP" sz="3000" i="1">
                <a:latin typeface="+mj-ea"/>
              </a:rPr>
              <a:t>.Ⅲ</a:t>
            </a:r>
            <a:r>
              <a:rPr lang="ja-JP" altLang="en-US" sz="3000" i="1">
                <a:latin typeface="+mj-ea"/>
              </a:rPr>
              <a:t> 産業政策推進資金</a:t>
            </a:r>
            <a:r>
              <a:rPr lang="en-US" altLang="ja-JP" sz="3000" i="1">
                <a:latin typeface="+mj-ea"/>
              </a:rPr>
              <a:t>(</a:t>
            </a:r>
            <a:r>
              <a:rPr lang="ja-JP" altLang="en-US" sz="2800" i="1">
                <a:latin typeface="+mj-ea"/>
              </a:rPr>
              <a:t>人材確保等促進融資</a:t>
            </a:r>
            <a:r>
              <a:rPr lang="en-US" altLang="ja-JP" sz="3000" i="1">
                <a:latin typeface="+mj-ea"/>
              </a:rPr>
              <a:t>)</a:t>
            </a:r>
            <a:endParaRPr lang="ja-JP" altLang="en-US" sz="3000" i="1">
              <a:latin typeface="+mj-ea"/>
            </a:endParaRPr>
          </a:p>
        </p:txBody>
      </p:sp>
      <p:sp>
        <p:nvSpPr>
          <p:cNvPr id="4" name="角丸四角形 3"/>
          <p:cNvSpPr/>
          <p:nvPr/>
        </p:nvSpPr>
        <p:spPr>
          <a:xfrm>
            <a:off x="171347" y="953224"/>
            <a:ext cx="8801305" cy="673557"/>
          </a:xfrm>
          <a:prstGeom prst="roundRect">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a:latin typeface="ＭＳ ゴシック" panose="020B0609070205080204" pitchFamily="49" charset="-128"/>
                <a:ea typeface="ＭＳ ゴシック" panose="020B0609070205080204" pitchFamily="49" charset="-128"/>
              </a:rPr>
              <a:t>＜ポイント＞</a:t>
            </a:r>
            <a:endParaRPr kumimoji="1" lang="en-US" altLang="ja-JP">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○補助金採択事業者が融資利率のインセンティブを受けられる特定の補助金を拡充。</a:t>
            </a:r>
            <a:endParaRPr lang="en-US" altLang="ja-JP">
              <a:latin typeface="ＭＳ ゴシック" panose="020B0609070205080204" pitchFamily="49" charset="-128"/>
              <a:ea typeface="ＭＳ ゴシック" panose="020B0609070205080204" pitchFamily="49"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911401012"/>
              </p:ext>
            </p:extLst>
          </p:nvPr>
        </p:nvGraphicFramePr>
        <p:xfrm>
          <a:off x="0" y="1701209"/>
          <a:ext cx="9144000" cy="4655254"/>
        </p:xfrm>
        <a:graphic>
          <a:graphicData uri="http://schemas.openxmlformats.org/drawingml/2006/table">
            <a:tbl>
              <a:tblPr firstRow="1" bandRow="1">
                <a:tableStyleId>{9DCAF9ED-07DC-4A11-8D7F-57B35C25682E}</a:tableStyleId>
              </a:tblPr>
              <a:tblGrid>
                <a:gridCol w="1403648">
                  <a:extLst>
                    <a:ext uri="{9D8B030D-6E8A-4147-A177-3AD203B41FA5}">
                      <a16:colId xmlns:a16="http://schemas.microsoft.com/office/drawing/2014/main" val="20000"/>
                    </a:ext>
                  </a:extLst>
                </a:gridCol>
                <a:gridCol w="7740352">
                  <a:extLst>
                    <a:ext uri="{9D8B030D-6E8A-4147-A177-3AD203B41FA5}">
                      <a16:colId xmlns:a16="http://schemas.microsoft.com/office/drawing/2014/main" val="20001"/>
                    </a:ext>
                  </a:extLst>
                </a:gridCol>
              </a:tblGrid>
              <a:tr h="275299">
                <a:tc gridSpan="2">
                  <a:txBody>
                    <a:bodyPr/>
                    <a:lstStyle/>
                    <a:p>
                      <a:pPr algn="ctr"/>
                      <a:r>
                        <a:rPr kumimoji="1" lang="ja-JP" altLang="en-US" sz="1800" b="1">
                          <a:latin typeface="ＭＳ ゴシック" panose="020B0609070205080204" pitchFamily="49" charset="-128"/>
                          <a:ea typeface="ＭＳ ゴシック" panose="020B0609070205080204" pitchFamily="49" charset="-128"/>
                        </a:rPr>
                        <a:t>人材確保等促進融資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800" b="1">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1079">
                <a:tc>
                  <a:txBody>
                    <a:bodyPr/>
                    <a:lstStyle/>
                    <a:p>
                      <a:r>
                        <a:rPr kumimoji="1" lang="ja-JP" altLang="en-US" sz="1600">
                          <a:latin typeface="ＭＳ ゴシック" panose="020B0609070205080204" pitchFamily="49" charset="-128"/>
                          <a:ea typeface="ＭＳ ゴシック" panose="020B0609070205080204" pitchFamily="49" charset="-128"/>
                        </a:rPr>
                        <a:t>融資対象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u="none">
                          <a:latin typeface="ＭＳ ゴシック" panose="020B0609070205080204" pitchFamily="49" charset="-128"/>
                          <a:ea typeface="ＭＳ ゴシック" panose="020B0609070205080204" pitchFamily="49" charset="-128"/>
                        </a:rPr>
                        <a:t>県内に事業所を有する中小企業者又は中小企業団体</a:t>
                      </a:r>
                      <a:endParaRPr lang="en-US" altLang="ja-JP" sz="1600" u="none">
                        <a:latin typeface="ＭＳ ゴシック" panose="020B0609070205080204" pitchFamily="49" charset="-128"/>
                        <a:ea typeface="ＭＳ ゴシック" panose="020B0609070205080204" pitchFamily="49" charset="-128"/>
                      </a:endParaRP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1174">
                <a:tc>
                  <a:txBody>
                    <a:bodyPr/>
                    <a:lstStyle/>
                    <a:p>
                      <a:r>
                        <a:rPr kumimoji="1" lang="ja-JP" altLang="en-US" sz="1600">
                          <a:latin typeface="ＭＳ ゴシック" panose="020B0609070205080204" pitchFamily="49" charset="-128"/>
                          <a:ea typeface="ＭＳ ゴシック" panose="020B0609070205080204" pitchFamily="49" charset="-128"/>
                        </a:rPr>
                        <a:t>資金使途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u="none">
                          <a:latin typeface="ＭＳ ゴシック" panose="020B0609070205080204" pitchFamily="49" charset="-128"/>
                          <a:ea typeface="ＭＳ ゴシック" panose="020B0609070205080204" pitchFamily="49" charset="-128"/>
                        </a:rPr>
                        <a:t>人材確保や人材育成、生産性向上に向けた取組に必要な運転資金及び設備資金</a:t>
                      </a:r>
                      <a:endParaRPr kumimoji="1" lang="en-US" altLang="ja-JP" sz="1600" u="none">
                        <a:latin typeface="ＭＳ ゴシック" panose="020B0609070205080204" pitchFamily="49" charset="-128"/>
                        <a:ea typeface="ＭＳ ゴシック" panose="020B0609070205080204" pitchFamily="49" charset="-128"/>
                      </a:endParaRP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1079">
                <a:tc>
                  <a:txBody>
                    <a:bodyPr/>
                    <a:lstStyle/>
                    <a:p>
                      <a:pPr algn="ctr"/>
                      <a:r>
                        <a:rPr kumimoji="1" lang="ja-JP" altLang="en-US" sz="1600">
                          <a:latin typeface="ＭＳ ゴシック" panose="020B0609070205080204" pitchFamily="49" charset="-128"/>
                          <a:ea typeface="ＭＳ ゴシック" panose="020B0609070205080204" pitchFamily="49" charset="-128"/>
                        </a:rPr>
                        <a:t>限 度 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a:latin typeface="ＭＳ ゴシック" panose="020B0609070205080204" pitchFamily="49" charset="-128"/>
                          <a:ea typeface="ＭＳ ゴシック" panose="020B0609070205080204" pitchFamily="49" charset="-128"/>
                        </a:rPr>
                        <a:t>１億円</a:t>
                      </a: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4612">
                <a:tc>
                  <a:txBody>
                    <a:bodyPr/>
                    <a:lstStyle/>
                    <a:p>
                      <a:pPr algn="ctr"/>
                      <a:r>
                        <a:rPr kumimoji="1" lang="ja-JP" altLang="en-US" sz="1600">
                          <a:latin typeface="ＭＳ ゴシック" panose="020B0609070205080204" pitchFamily="49" charset="-128"/>
                          <a:ea typeface="ＭＳ ゴシック" panose="020B0609070205080204" pitchFamily="49" charset="-128"/>
                        </a:rPr>
                        <a:t>融資期間</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600">
                          <a:latin typeface="ＭＳ ゴシック" panose="020B0609070205080204" pitchFamily="49" charset="-128"/>
                          <a:ea typeface="ＭＳ ゴシック" panose="020B0609070205080204" pitchFamily="49" charset="-128"/>
                        </a:rPr>
                        <a:t>運転資金：７年以内（うち据置１年以内）</a:t>
                      </a:r>
                      <a:endParaRPr kumimoji="1" lang="en-US" altLang="ja-JP" sz="1600">
                        <a:latin typeface="ＭＳ ゴシック" panose="020B0609070205080204" pitchFamily="49" charset="-128"/>
                        <a:ea typeface="ＭＳ ゴシック" panose="020B0609070205080204" pitchFamily="49" charset="-128"/>
                      </a:endParaRPr>
                    </a:p>
                    <a:p>
                      <a:pPr algn="l"/>
                      <a:r>
                        <a:rPr kumimoji="1" lang="ja-JP" altLang="en-US" sz="1600">
                          <a:latin typeface="ＭＳ ゴシック" panose="020B0609070205080204" pitchFamily="49" charset="-128"/>
                          <a:ea typeface="ＭＳ ゴシック" panose="020B0609070205080204" pitchFamily="49" charset="-128"/>
                        </a:rPr>
                        <a:t>設備資金：</a:t>
                      </a:r>
                      <a:r>
                        <a:rPr kumimoji="1" lang="en-US" altLang="ja-JP" sz="1600">
                          <a:latin typeface="ＭＳ ゴシック" panose="020B0609070205080204" pitchFamily="49" charset="-128"/>
                          <a:ea typeface="ＭＳ ゴシック" panose="020B0609070205080204" pitchFamily="49" charset="-128"/>
                        </a:rPr>
                        <a:t>10</a:t>
                      </a:r>
                      <a:r>
                        <a:rPr kumimoji="1" lang="ja-JP" altLang="en-US" sz="1600">
                          <a:latin typeface="ＭＳ ゴシック" panose="020B0609070205080204" pitchFamily="49" charset="-128"/>
                          <a:ea typeface="ＭＳ ゴシック" panose="020B0609070205080204" pitchFamily="49" charset="-128"/>
                        </a:rPr>
                        <a:t>年以内（うち据置２年以内）</a:t>
                      </a: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15209">
                <a:tc>
                  <a:txBody>
                    <a:bodyPr/>
                    <a:lstStyle/>
                    <a:p>
                      <a:r>
                        <a:rPr kumimoji="1" lang="ja-JP" altLang="en-US" sz="1600">
                          <a:latin typeface="ＭＳ ゴシック" panose="020B0609070205080204" pitchFamily="49" charset="-128"/>
                          <a:ea typeface="ＭＳ ゴシック" panose="020B0609070205080204" pitchFamily="49" charset="-128"/>
                        </a:rPr>
                        <a:t>融資利率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a:latin typeface="ＭＳ ゴシック" panose="020B0609070205080204" pitchFamily="49" charset="-128"/>
                          <a:ea typeface="ＭＳ ゴシック" panose="020B0609070205080204" pitchFamily="49" charset="-128"/>
                        </a:rPr>
                        <a:t>保証付き・責任共有制度対象外　　年 </a:t>
                      </a:r>
                      <a:r>
                        <a:rPr kumimoji="1" lang="en-US" altLang="ja-JP" sz="1600">
                          <a:latin typeface="ＭＳ ゴシック" panose="020B0609070205080204" pitchFamily="49" charset="-128"/>
                          <a:ea typeface="ＭＳ ゴシック" panose="020B0609070205080204" pitchFamily="49" charset="-128"/>
                        </a:rPr>
                        <a:t>1.8</a:t>
                      </a:r>
                      <a:r>
                        <a:rPr kumimoji="1" lang="ja-JP" altLang="en-US" sz="1600">
                          <a:latin typeface="ＭＳ ゴシック" panose="020B0609070205080204" pitchFamily="49" charset="-128"/>
                          <a:ea typeface="ＭＳ ゴシック" panose="020B0609070205080204" pitchFamily="49" charset="-128"/>
                        </a:rPr>
                        <a:t>％以内　（</a:t>
                      </a:r>
                      <a:r>
                        <a:rPr kumimoji="1" lang="en-US" altLang="ja-JP" sz="1600">
                          <a:latin typeface="ＭＳ ゴシック" panose="020B0609070205080204" pitchFamily="49" charset="-128"/>
                          <a:ea typeface="ＭＳ ゴシック" panose="020B0609070205080204" pitchFamily="49" charset="-128"/>
                        </a:rPr>
                        <a:t>1.6</a:t>
                      </a:r>
                      <a:r>
                        <a:rPr kumimoji="1" lang="ja-JP" altLang="en-US" sz="1600">
                          <a:latin typeface="ＭＳ ゴシック" panose="020B0609070205080204" pitchFamily="49" charset="-128"/>
                          <a:ea typeface="ＭＳ ゴシック" panose="020B0609070205080204" pitchFamily="49" charset="-128"/>
                        </a:rPr>
                        <a:t>％以内）</a:t>
                      </a:r>
                    </a:p>
                    <a:p>
                      <a:r>
                        <a:rPr kumimoji="1" lang="ja-JP" altLang="en-US" sz="1600">
                          <a:latin typeface="ＭＳ ゴシック" panose="020B0609070205080204" pitchFamily="49" charset="-128"/>
                          <a:ea typeface="ＭＳ ゴシック" panose="020B0609070205080204" pitchFamily="49" charset="-128"/>
                        </a:rPr>
                        <a:t>保証付き・責任共有制度対象　　　年 </a:t>
                      </a:r>
                      <a:r>
                        <a:rPr kumimoji="1" lang="en-US" altLang="ja-JP" sz="1600">
                          <a:latin typeface="ＭＳ ゴシック" panose="020B0609070205080204" pitchFamily="49" charset="-128"/>
                          <a:ea typeface="ＭＳ ゴシック" panose="020B0609070205080204" pitchFamily="49" charset="-128"/>
                        </a:rPr>
                        <a:t>2.0</a:t>
                      </a:r>
                      <a:r>
                        <a:rPr kumimoji="1" lang="ja-JP" altLang="en-US" sz="1600">
                          <a:latin typeface="ＭＳ ゴシック" panose="020B0609070205080204" pitchFamily="49" charset="-128"/>
                          <a:ea typeface="ＭＳ ゴシック" panose="020B0609070205080204" pitchFamily="49" charset="-128"/>
                        </a:rPr>
                        <a:t>％以内　（</a:t>
                      </a:r>
                      <a:r>
                        <a:rPr kumimoji="1" lang="en-US" altLang="ja-JP" sz="1600">
                          <a:latin typeface="ＭＳ ゴシック" panose="020B0609070205080204" pitchFamily="49" charset="-128"/>
                          <a:ea typeface="ＭＳ ゴシック" panose="020B0609070205080204" pitchFamily="49" charset="-128"/>
                        </a:rPr>
                        <a:t>1.8</a:t>
                      </a:r>
                      <a:r>
                        <a:rPr kumimoji="1" lang="ja-JP" altLang="en-US" sz="1600">
                          <a:latin typeface="ＭＳ ゴシック" panose="020B0609070205080204" pitchFamily="49" charset="-128"/>
                          <a:ea typeface="ＭＳ ゴシック" panose="020B0609070205080204" pitchFamily="49" charset="-128"/>
                        </a:rPr>
                        <a:t>％以内）</a:t>
                      </a:r>
                    </a:p>
                    <a:p>
                      <a:r>
                        <a:rPr kumimoji="1" lang="ja-JP" altLang="en-US" sz="1600">
                          <a:latin typeface="ＭＳ ゴシック" panose="020B0609070205080204" pitchFamily="49" charset="-128"/>
                          <a:ea typeface="ＭＳ ゴシック" panose="020B0609070205080204" pitchFamily="49" charset="-128"/>
                        </a:rPr>
                        <a:t>保証なし　　　　　　　　　　　　年 </a:t>
                      </a:r>
                      <a:r>
                        <a:rPr kumimoji="1" lang="en-US" altLang="ja-JP" sz="1600">
                          <a:latin typeface="ＭＳ ゴシック" panose="020B0609070205080204" pitchFamily="49" charset="-128"/>
                          <a:ea typeface="ＭＳ ゴシック" panose="020B0609070205080204" pitchFamily="49" charset="-128"/>
                        </a:rPr>
                        <a:t>2.3</a:t>
                      </a:r>
                      <a:r>
                        <a:rPr kumimoji="1" lang="ja-JP" altLang="en-US" sz="1600">
                          <a:latin typeface="ＭＳ ゴシック" panose="020B0609070205080204" pitchFamily="49" charset="-128"/>
                          <a:ea typeface="ＭＳ ゴシック" panose="020B0609070205080204" pitchFamily="49" charset="-128"/>
                        </a:rPr>
                        <a:t>％以内　（</a:t>
                      </a:r>
                      <a:r>
                        <a:rPr kumimoji="1" lang="en-US" altLang="ja-JP" sz="1600">
                          <a:latin typeface="ＭＳ ゴシック" panose="020B0609070205080204" pitchFamily="49" charset="-128"/>
                          <a:ea typeface="ＭＳ ゴシック" panose="020B0609070205080204" pitchFamily="49" charset="-128"/>
                        </a:rPr>
                        <a:t>2.1</a:t>
                      </a:r>
                      <a:r>
                        <a:rPr kumimoji="1" lang="ja-JP" altLang="en-US" sz="1600">
                          <a:latin typeface="ＭＳ ゴシック" panose="020B0609070205080204" pitchFamily="49" charset="-128"/>
                          <a:ea typeface="ＭＳ ゴシック" panose="020B0609070205080204" pitchFamily="49" charset="-128"/>
                        </a:rPr>
                        <a:t>％以内）</a:t>
                      </a:r>
                    </a:p>
                    <a:p>
                      <a:r>
                        <a:rPr kumimoji="1" lang="en-US" altLang="ja-JP" sz="1600">
                          <a:latin typeface="ＭＳ ゴシック" panose="020B0609070205080204" pitchFamily="49" charset="-128"/>
                          <a:ea typeface="ＭＳ ゴシック" panose="020B0609070205080204" pitchFamily="49" charset="-128"/>
                        </a:rPr>
                        <a:t>※</a:t>
                      </a:r>
                      <a:r>
                        <a:rPr kumimoji="1" lang="ja-JP" altLang="en-US" sz="1600" u="sng">
                          <a:latin typeface="ＭＳ ゴシック" panose="020B0609070205080204" pitchFamily="49" charset="-128"/>
                          <a:ea typeface="ＭＳ ゴシック" panose="020B0609070205080204" pitchFamily="49" charset="-128"/>
                        </a:rPr>
                        <a:t>（　）は対象補助金の交付決定を受けた場合（令和４年度～令和８年度が対象）</a:t>
                      </a:r>
                      <a:endParaRPr kumimoji="1" lang="en-US" altLang="ja-JP" sz="1600" u="sng">
                        <a:latin typeface="ＭＳ ゴシック" panose="020B0609070205080204" pitchFamily="49" charset="-128"/>
                        <a:ea typeface="ＭＳ ゴシック" panose="020B0609070205080204" pitchFamily="49" charset="-128"/>
                      </a:endParaRPr>
                    </a:p>
                    <a:p>
                      <a:r>
                        <a:rPr kumimoji="1" lang="en-US" altLang="ja-JP" sz="1600" u="none">
                          <a:latin typeface="ＭＳ ゴシック" panose="020B0609070205080204" pitchFamily="49" charset="-128"/>
                          <a:ea typeface="ＭＳ ゴシック" panose="020B0609070205080204" pitchFamily="49" charset="-128"/>
                        </a:rPr>
                        <a:t>【</a:t>
                      </a:r>
                      <a:r>
                        <a:rPr kumimoji="1" lang="ja-JP" altLang="en-US" sz="1600" u="none">
                          <a:latin typeface="ＭＳ ゴシック" panose="020B0609070205080204" pitchFamily="49" charset="-128"/>
                          <a:ea typeface="ＭＳ ゴシック" panose="020B0609070205080204" pitchFamily="49" charset="-128"/>
                        </a:rPr>
                        <a:t>対象補助金（下線は拡充したもの）</a:t>
                      </a:r>
                      <a:r>
                        <a:rPr kumimoji="1" lang="en-US" altLang="ja-JP" sz="1600" u="none">
                          <a:latin typeface="ＭＳ ゴシック" panose="020B0609070205080204" pitchFamily="49" charset="-128"/>
                          <a:ea typeface="ＭＳ ゴシック" panose="020B0609070205080204" pitchFamily="49" charset="-128"/>
                        </a:rPr>
                        <a:t>】</a:t>
                      </a:r>
                    </a:p>
                    <a:p>
                      <a:r>
                        <a:rPr kumimoji="1" lang="ja-JP" altLang="en-US" sz="1600" u="none">
                          <a:latin typeface="ＭＳ ゴシック" panose="020B0609070205080204" pitchFamily="49" charset="-128"/>
                          <a:ea typeface="ＭＳ ゴシック" panose="020B0609070205080204" pitchFamily="49" charset="-128"/>
                        </a:rPr>
                        <a:t>　　厚生労働省の「</a:t>
                      </a:r>
                      <a:r>
                        <a:rPr kumimoji="1" lang="zh-TW" altLang="en-US" sz="1600" u="none">
                          <a:latin typeface="ＭＳ ゴシック" panose="020B0609070205080204" pitchFamily="49" charset="-128"/>
                          <a:ea typeface="ＭＳ ゴシック" panose="020B0609070205080204" pitchFamily="49" charset="-128"/>
                        </a:rPr>
                        <a:t>業務改善助成金</a:t>
                      </a:r>
                      <a:r>
                        <a:rPr kumimoji="1" lang="ja-JP" altLang="en-US" sz="1600" u="none">
                          <a:latin typeface="ＭＳ ゴシック" panose="020B0609070205080204" pitchFamily="49" charset="-128"/>
                          <a:ea typeface="ＭＳ ゴシック" panose="020B0609070205080204" pitchFamily="49" charset="-128"/>
                        </a:rPr>
                        <a:t>」</a:t>
                      </a:r>
                      <a:endParaRPr kumimoji="1" lang="en-US" altLang="zh-TW" sz="1600" u="none">
                        <a:latin typeface="ＭＳ ゴシック" panose="020B0609070205080204" pitchFamily="49" charset="-128"/>
                        <a:ea typeface="ＭＳ ゴシック" panose="020B0609070205080204" pitchFamily="49" charset="-128"/>
                      </a:endParaRPr>
                    </a:p>
                    <a:p>
                      <a:r>
                        <a:rPr kumimoji="1" lang="ja-JP" altLang="en-US" sz="1600" u="none">
                          <a:latin typeface="ＭＳ ゴシック" panose="020B0609070205080204" pitchFamily="49" charset="-128"/>
                          <a:ea typeface="ＭＳ ゴシック" panose="020B0609070205080204" pitchFamily="49" charset="-128"/>
                        </a:rPr>
                        <a:t>　　</a:t>
                      </a:r>
                      <a:r>
                        <a:rPr kumimoji="1" lang="ja-JP" altLang="en-US" sz="1600" u="sng">
                          <a:latin typeface="ＭＳ ゴシック" panose="020B0609070205080204" pitchFamily="49" charset="-128"/>
                          <a:ea typeface="ＭＳ ゴシック" panose="020B0609070205080204" pitchFamily="49" charset="-128"/>
                        </a:rPr>
                        <a:t>厚生労働省の「キャリアアップ助成金」</a:t>
                      </a:r>
                      <a:endParaRPr kumimoji="1" lang="en-US" altLang="ja-JP" sz="1600" u="sng">
                        <a:latin typeface="ＭＳ ゴシック" panose="020B0609070205080204" pitchFamily="49" charset="-128"/>
                        <a:ea typeface="ＭＳ ゴシック" panose="020B0609070205080204" pitchFamily="49" charset="-128"/>
                      </a:endParaRPr>
                    </a:p>
                    <a:p>
                      <a:r>
                        <a:rPr kumimoji="1" lang="ja-JP" altLang="en-US" sz="1600" u="none">
                          <a:latin typeface="ＭＳ ゴシック" panose="020B0609070205080204" pitchFamily="49" charset="-128"/>
                          <a:ea typeface="ＭＳ ゴシック" panose="020B0609070205080204" pitchFamily="49" charset="-128"/>
                        </a:rPr>
                        <a:t>　　</a:t>
                      </a:r>
                      <a:r>
                        <a:rPr kumimoji="1" lang="ja-JP" altLang="en-US" sz="1600" u="sng">
                          <a:latin typeface="ＭＳ ゴシック" panose="020B0609070205080204" pitchFamily="49" charset="-128"/>
                          <a:ea typeface="ＭＳ ゴシック" panose="020B0609070205080204" pitchFamily="49" charset="-128"/>
                        </a:rPr>
                        <a:t>中小企業庁（中小企業団体中央会）の「</a:t>
                      </a:r>
                      <a:r>
                        <a:rPr kumimoji="1" lang="zh-TW" altLang="en-US" sz="1600" u="sng">
                          <a:latin typeface="ＭＳ ゴシック" panose="020B0609070205080204" pitchFamily="49" charset="-128"/>
                          <a:ea typeface="ＭＳ ゴシック" panose="020B0609070205080204" pitchFamily="49" charset="-128"/>
                        </a:rPr>
                        <a:t>中小企業省力化投資補助金</a:t>
                      </a:r>
                      <a:r>
                        <a:rPr kumimoji="1" lang="ja-JP" altLang="en-US" sz="1600" u="sng">
                          <a:latin typeface="ＭＳ ゴシック" panose="020B0609070205080204" pitchFamily="49" charset="-128"/>
                          <a:ea typeface="ＭＳ ゴシック" panose="020B0609070205080204" pitchFamily="49" charset="-128"/>
                        </a:rPr>
                        <a:t>」</a:t>
                      </a:r>
                      <a:endParaRPr kumimoji="1" lang="en-US" altLang="ja-JP" sz="1600" u="sng">
                        <a:latin typeface="ＭＳ ゴシック" panose="020B0609070205080204" pitchFamily="49" charset="-128"/>
                        <a:ea typeface="ＭＳ ゴシック" panose="020B0609070205080204" pitchFamily="49" charset="-128"/>
                      </a:endParaRPr>
                    </a:p>
                    <a:p>
                      <a:r>
                        <a:rPr kumimoji="1" lang="ja-JP" altLang="en-US" sz="1600" u="none">
                          <a:latin typeface="ＭＳ ゴシック" panose="020B0609070205080204" pitchFamily="49" charset="-128"/>
                          <a:ea typeface="ＭＳ ゴシック" panose="020B0609070205080204" pitchFamily="49" charset="-128"/>
                        </a:rPr>
                        <a:t>　　</a:t>
                      </a:r>
                      <a:r>
                        <a:rPr kumimoji="1" lang="ja-JP" altLang="en-US" sz="1600" u="sng">
                          <a:latin typeface="ＭＳ ゴシック" panose="020B0609070205080204" pitchFamily="49" charset="-128"/>
                          <a:ea typeface="ＭＳ ゴシック" panose="020B0609070205080204" pitchFamily="49" charset="-128"/>
                        </a:rPr>
                        <a:t>県産業政策課企業立地班の「栃木県女性活躍オフィス立地・拡大補助金」</a:t>
                      </a:r>
                    </a:p>
                  </a:txBody>
                  <a:tcPr marT="64800" marB="64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3175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
        <p:nvSpPr>
          <p:cNvPr id="3" name="テキスト ボックス 2"/>
          <p:cNvSpPr txBox="1"/>
          <p:nvPr/>
        </p:nvSpPr>
        <p:spPr>
          <a:xfrm>
            <a:off x="-144478" y="181892"/>
            <a:ext cx="8820472" cy="584775"/>
          </a:xfrm>
          <a:prstGeom prst="rect">
            <a:avLst/>
          </a:prstGeom>
          <a:noFill/>
        </p:spPr>
        <p:txBody>
          <a:bodyPr wrap="square" rtlCol="0">
            <a:spAutoFit/>
          </a:bodyPr>
          <a:lstStyle/>
          <a:p>
            <a:r>
              <a:rPr lang="ja-JP" altLang="en-US" sz="3200" i="1">
                <a:latin typeface="+mj-ea"/>
              </a:rPr>
              <a:t> </a:t>
            </a:r>
            <a:r>
              <a:rPr lang="ja-JP" altLang="en-US" sz="3000" i="1">
                <a:latin typeface="+mj-ea"/>
              </a:rPr>
              <a:t>３</a:t>
            </a:r>
            <a:r>
              <a:rPr lang="en-US" altLang="ja-JP" sz="3000" i="1">
                <a:latin typeface="+mj-ea"/>
              </a:rPr>
              <a:t>.Ⅳ</a:t>
            </a:r>
            <a:r>
              <a:rPr lang="ja-JP" altLang="en-US" sz="3000" i="1">
                <a:latin typeface="+mj-ea"/>
              </a:rPr>
              <a:t> 物価高騰等緊急対策資金</a:t>
            </a:r>
          </a:p>
        </p:txBody>
      </p:sp>
      <p:sp>
        <p:nvSpPr>
          <p:cNvPr id="4" name="角丸四角形 3"/>
          <p:cNvSpPr/>
          <p:nvPr/>
        </p:nvSpPr>
        <p:spPr>
          <a:xfrm>
            <a:off x="171347" y="1013249"/>
            <a:ext cx="8820472" cy="1287189"/>
          </a:xfrm>
          <a:prstGeom prst="roundRect">
            <a:avLst/>
          </a:prstGeom>
          <a:ln w="254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t"/>
          <a:lstStyle/>
          <a:p>
            <a:r>
              <a:rPr kumimoji="1" lang="ja-JP" altLang="en-US" dirty="0">
                <a:latin typeface="ＭＳ ゴシック" panose="020B0609070205080204" pitchFamily="49" charset="-128"/>
                <a:ea typeface="ＭＳ ゴシック" panose="020B0609070205080204" pitchFamily="49" charset="-128"/>
              </a:rPr>
              <a:t>＜ポイント＞</a:t>
            </a:r>
            <a:endParaRPr kumimoji="1" lang="en-US" altLang="ja-JP" dirty="0">
              <a:latin typeface="ＭＳ ゴシック" panose="020B0609070205080204" pitchFamily="49" charset="-128"/>
              <a:ea typeface="ＭＳ ゴシック" panose="020B0609070205080204" pitchFamily="49" charset="-128"/>
            </a:endParaRPr>
          </a:p>
          <a:p>
            <a:pPr hangingPunct="0"/>
            <a:r>
              <a:rPr lang="ja-JP" altLang="en-US" dirty="0">
                <a:latin typeface="ＭＳ ゴシック" panose="020B0609070205080204" pitchFamily="49" charset="-128"/>
                <a:ea typeface="ＭＳ ゴシック" panose="020B0609070205080204" pitchFamily="49" charset="-128"/>
              </a:rPr>
              <a:t>○</a:t>
            </a:r>
            <a:r>
              <a:rPr lang="ja-JP" altLang="en-US" dirty="0"/>
              <a:t>資材高騰、人件費高騰など様々な要因に起因する</a:t>
            </a:r>
            <a:r>
              <a:rPr lang="ja-JP" altLang="en-US" dirty="0">
                <a:latin typeface="ＭＳ ゴシック" panose="020B0609070205080204" pitchFamily="49" charset="-128"/>
                <a:ea typeface="ＭＳ ゴシック" panose="020B0609070205080204" pitchFamily="49" charset="-128"/>
              </a:rPr>
              <a:t>物価高騰等の</a:t>
            </a:r>
            <a:r>
              <a:rPr lang="ja-JP" altLang="en-US" dirty="0"/>
              <a:t>影響を受けた企業の資金繰りを支援。</a:t>
            </a:r>
            <a:endParaRPr lang="en-US" altLang="ja-JP" dirty="0"/>
          </a:p>
          <a:p>
            <a:pPr hangingPunct="0"/>
            <a:r>
              <a:rPr lang="ja-JP" altLang="en-US" dirty="0"/>
              <a:t>○比較対象は前年又は２年前</a:t>
            </a:r>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2064979616"/>
              </p:ext>
            </p:extLst>
          </p:nvPr>
        </p:nvGraphicFramePr>
        <p:xfrm>
          <a:off x="26190" y="2435192"/>
          <a:ext cx="9144000" cy="3703235"/>
        </p:xfrm>
        <a:graphic>
          <a:graphicData uri="http://schemas.openxmlformats.org/drawingml/2006/table">
            <a:tbl>
              <a:tblPr firstRow="1" bandRow="1">
                <a:tableStyleId>{9DCAF9ED-07DC-4A11-8D7F-57B35C25682E}</a:tableStyleId>
              </a:tblPr>
              <a:tblGrid>
                <a:gridCol w="1403648">
                  <a:extLst>
                    <a:ext uri="{9D8B030D-6E8A-4147-A177-3AD203B41FA5}">
                      <a16:colId xmlns:a16="http://schemas.microsoft.com/office/drawing/2014/main" val="20000"/>
                    </a:ext>
                  </a:extLst>
                </a:gridCol>
                <a:gridCol w="7740352">
                  <a:extLst>
                    <a:ext uri="{9D8B030D-6E8A-4147-A177-3AD203B41FA5}">
                      <a16:colId xmlns:a16="http://schemas.microsoft.com/office/drawing/2014/main" val="20001"/>
                    </a:ext>
                  </a:extLst>
                </a:gridCol>
              </a:tblGrid>
              <a:tr h="349505">
                <a:tc gridSpan="2">
                  <a:txBody>
                    <a:bodyPr/>
                    <a:lstStyle/>
                    <a:p>
                      <a:pPr algn="ctr"/>
                      <a:r>
                        <a:rPr kumimoji="1" lang="ja-JP" altLang="en-US" sz="1800" b="1">
                          <a:latin typeface="ＭＳ ゴシック" panose="020B0609070205080204" pitchFamily="49" charset="-128"/>
                          <a:ea typeface="ＭＳ ゴシック" panose="020B0609070205080204" pitchFamily="49" charset="-128"/>
                        </a:rPr>
                        <a:t>原油・原材料高騰等緊急対策資金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r>
                        <a:rPr kumimoji="1" lang="ja-JP" altLang="en-US" sz="1800" b="1">
                          <a:latin typeface="ＭＳ ゴシック" panose="020B0609070205080204" pitchFamily="49" charset="-128"/>
                          <a:ea typeface="ＭＳ ゴシック" panose="020B0609070205080204" pitchFamily="49" charset="-128"/>
                        </a:rPr>
                        <a:t>新型コロナウイルス感染症対策融資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35505">
                <a:tc>
                  <a:txBody>
                    <a:bodyPr/>
                    <a:lstStyle/>
                    <a:p>
                      <a:r>
                        <a:rPr kumimoji="1" lang="ja-JP" altLang="en-US" sz="1600">
                          <a:latin typeface="ＭＳ ゴシック" panose="020B0609070205080204" pitchFamily="49" charset="-128"/>
                          <a:ea typeface="ＭＳ ゴシック" panose="020B0609070205080204" pitchFamily="49" charset="-128"/>
                        </a:rPr>
                        <a:t>融資対象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hangingPunct="0"/>
                      <a:r>
                        <a:rPr kumimoji="1" lang="ja-JP" altLang="ja-JP" sz="1600" u="none" kern="1200" dirty="0">
                          <a:solidFill>
                            <a:schemeClr val="dk1"/>
                          </a:solidFill>
                          <a:effectLst/>
                          <a:latin typeface="ＭＳ ゴシック" panose="020B0609070205080204" pitchFamily="49" charset="-128"/>
                          <a:ea typeface="ＭＳ ゴシック" panose="020B0609070205080204" pitchFamily="49" charset="-128"/>
                          <a:cs typeface="+mn-cs"/>
                        </a:rPr>
                        <a:t>県内に事業所を有する中小企業</a:t>
                      </a:r>
                      <a:r>
                        <a:rPr kumimoji="1" lang="ja-JP" altLang="en-US" sz="1600" u="none" kern="1200" dirty="0">
                          <a:solidFill>
                            <a:schemeClr val="dk1"/>
                          </a:solidFill>
                          <a:effectLst/>
                          <a:latin typeface="ＭＳ ゴシック" panose="020B0609070205080204" pitchFamily="49" charset="-128"/>
                          <a:ea typeface="ＭＳ ゴシック" panose="020B0609070205080204" pitchFamily="49" charset="-128"/>
                          <a:cs typeface="+mn-cs"/>
                        </a:rPr>
                        <a:t>者</a:t>
                      </a:r>
                      <a:r>
                        <a:rPr kumimoji="1" lang="ja-JP" altLang="ja-JP" sz="1600" u="none" kern="1200" dirty="0">
                          <a:solidFill>
                            <a:schemeClr val="dk1"/>
                          </a:solidFill>
                          <a:effectLst/>
                          <a:latin typeface="ＭＳ ゴシック" panose="020B0609070205080204" pitchFamily="49" charset="-128"/>
                          <a:ea typeface="ＭＳ ゴシック" panose="020B0609070205080204" pitchFamily="49" charset="-128"/>
                          <a:cs typeface="+mn-cs"/>
                        </a:rPr>
                        <a:t>で</a:t>
                      </a:r>
                      <a:r>
                        <a:rPr kumimoji="1" lang="ja-JP" altLang="ja-JP" sz="1600" kern="1200" dirty="0">
                          <a:solidFill>
                            <a:schemeClr val="dk1"/>
                          </a:solidFill>
                          <a:effectLst/>
                          <a:latin typeface="+mn-lt"/>
                          <a:ea typeface="+mn-ea"/>
                          <a:cs typeface="+mn-cs"/>
                        </a:rPr>
                        <a:t>（新たに設置する場合を含む。</a:t>
                      </a:r>
                      <a:r>
                        <a:rPr kumimoji="1" lang="ja-JP" altLang="ja-JP" sz="1600" kern="1200">
                          <a:solidFill>
                            <a:schemeClr val="dk1"/>
                          </a:solidFill>
                          <a:effectLst/>
                          <a:latin typeface="+mn-lt"/>
                          <a:ea typeface="+mn-ea"/>
                          <a:cs typeface="+mn-cs"/>
                        </a:rPr>
                        <a:t>）</a:t>
                      </a:r>
                      <a:r>
                        <a:rPr kumimoji="1" lang="ja-JP" altLang="ja-JP" sz="1600" u="none" kern="120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en-US" sz="1600" u="none" kern="1200">
                          <a:solidFill>
                            <a:schemeClr val="dk1"/>
                          </a:solidFill>
                          <a:effectLst/>
                          <a:latin typeface="ＭＳ ゴシック" panose="020B0609070205080204" pitchFamily="49" charset="-128"/>
                          <a:ea typeface="ＭＳ ゴシック" panose="020B0609070205080204" pitchFamily="49" charset="-128"/>
                          <a:cs typeface="+mn-cs"/>
                        </a:rPr>
                        <a:t>物価高騰等</a:t>
                      </a:r>
                      <a:r>
                        <a:rPr kumimoji="1" lang="ja-JP" altLang="en-US" sz="1600" u="none" kern="1200" dirty="0">
                          <a:solidFill>
                            <a:schemeClr val="dk1"/>
                          </a:solidFill>
                          <a:effectLst/>
                          <a:latin typeface="ＭＳ ゴシック" panose="020B0609070205080204" pitchFamily="49" charset="-128"/>
                          <a:ea typeface="ＭＳ ゴシック" panose="020B0609070205080204" pitchFamily="49" charset="-128"/>
                          <a:cs typeface="+mn-cs"/>
                        </a:rPr>
                        <a:t>の影響により、最近１か月の売上高、売上総利益率又は営業利益率が前年同月又は２年前同月に比較して３％以上減少しており、かつ、その後の２か月を含む３か月間の売上高が３％以上減少する見込みであ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3695">
                <a:tc>
                  <a:txBody>
                    <a:bodyPr/>
                    <a:lstStyle/>
                    <a:p>
                      <a:r>
                        <a:rPr kumimoji="1" lang="ja-JP" altLang="en-US" sz="1600">
                          <a:latin typeface="ＭＳ ゴシック" panose="020B0609070205080204" pitchFamily="49" charset="-128"/>
                          <a:ea typeface="ＭＳ ゴシック" panose="020B0609070205080204" pitchFamily="49" charset="-128"/>
                        </a:rPr>
                        <a:t>資金使途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運転資金、設備資金、借換資金</a:t>
                      </a:r>
                      <a:endParaRPr kumimoji="1" lang="en-US" altLang="ja-JP" sz="160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latin typeface="ＭＳ ゴシック" panose="020B0609070205080204" pitchFamily="49" charset="-128"/>
                          <a:ea typeface="ＭＳ ゴシック" panose="020B0609070205080204" pitchFamily="49" charset="-128"/>
                        </a:rPr>
                        <a:t>（借換資金は、既に借入している保証協会の保証付き県制度融資の借換に限る。）</a:t>
                      </a:r>
                      <a:endParaRPr kumimoji="1" lang="en-US" altLang="ja-JP" sz="160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1917">
                <a:tc>
                  <a:txBody>
                    <a:bodyPr/>
                    <a:lstStyle/>
                    <a:p>
                      <a:pPr algn="ctr"/>
                      <a:r>
                        <a:rPr kumimoji="1" lang="ja-JP" altLang="en-US" sz="1600">
                          <a:latin typeface="ＭＳ ゴシック" panose="020B0609070205080204" pitchFamily="49" charset="-128"/>
                          <a:ea typeface="ＭＳ ゴシック" panose="020B0609070205080204" pitchFamily="49" charset="-128"/>
                        </a:rPr>
                        <a:t>限 度 額</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u="none">
                          <a:latin typeface="ＭＳ ゴシック" panose="020B0609070205080204" pitchFamily="49" charset="-128"/>
                          <a:ea typeface="ＭＳ ゴシック" panose="020B0609070205080204" pitchFamily="49" charset="-128"/>
                        </a:rPr>
                        <a:t>１億円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1917">
                <a:tc>
                  <a:txBody>
                    <a:bodyPr/>
                    <a:lstStyle/>
                    <a:p>
                      <a:pPr algn="ctr"/>
                      <a:r>
                        <a:rPr kumimoji="1" lang="ja-JP" altLang="en-US" sz="1600">
                          <a:latin typeface="ＭＳ ゴシック" panose="020B0609070205080204" pitchFamily="49" charset="-128"/>
                          <a:ea typeface="ＭＳ ゴシック" panose="020B0609070205080204" pitchFamily="49" charset="-128"/>
                        </a:rPr>
                        <a:t>融資期間</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600" dirty="0">
                          <a:latin typeface="ＭＳ ゴシック" panose="020B0609070205080204" pitchFamily="49" charset="-128"/>
                          <a:ea typeface="ＭＳ ゴシック" panose="020B0609070205080204" pitchFamily="49" charset="-128"/>
                        </a:rPr>
                        <a:t>１年超</a:t>
                      </a:r>
                      <a:r>
                        <a:rPr kumimoji="1" lang="en-US" altLang="ja-JP" sz="1600" dirty="0">
                          <a:latin typeface="ＭＳ ゴシック" panose="020B0609070205080204" pitchFamily="49" charset="-128"/>
                          <a:ea typeface="ＭＳ ゴシック" panose="020B0609070205080204" pitchFamily="49" charset="-128"/>
                        </a:rPr>
                        <a:t>10</a:t>
                      </a:r>
                      <a:r>
                        <a:rPr kumimoji="1" lang="ja-JP" altLang="en-US" sz="1600" dirty="0">
                          <a:latin typeface="ＭＳ ゴシック" panose="020B0609070205080204" pitchFamily="49" charset="-128"/>
                          <a:ea typeface="ＭＳ ゴシック" panose="020B0609070205080204" pitchFamily="49" charset="-128"/>
                        </a:rPr>
                        <a:t>年以内（据置２年以内）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94441">
                <a:tc>
                  <a:txBody>
                    <a:bodyPr/>
                    <a:lstStyle/>
                    <a:p>
                      <a:r>
                        <a:rPr kumimoji="1" lang="ja-JP" altLang="en-US" sz="1600">
                          <a:latin typeface="ＭＳ ゴシック" panose="020B0609070205080204" pitchFamily="49" charset="-128"/>
                          <a:ea typeface="ＭＳ ゴシック" panose="020B0609070205080204" pitchFamily="49" charset="-128"/>
                        </a:rPr>
                        <a:t>融資利率</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ＭＳ ゴシック" panose="020B0609070205080204" pitchFamily="49" charset="-128"/>
                          <a:ea typeface="ＭＳ ゴシック" panose="020B0609070205080204" pitchFamily="49" charset="-128"/>
                        </a:rPr>
                        <a:t>保証付き　責任共有制度対象外：</a:t>
                      </a:r>
                      <a:r>
                        <a:rPr kumimoji="1" lang="en-US" altLang="ja-JP" sz="1600" b="0" dirty="0">
                          <a:latin typeface="ＭＳ ゴシック" panose="020B0609070205080204" pitchFamily="49" charset="-128"/>
                          <a:ea typeface="ＭＳ ゴシック" panose="020B0609070205080204" pitchFamily="49" charset="-128"/>
                        </a:rPr>
                        <a:t>1.3</a:t>
                      </a:r>
                      <a:r>
                        <a:rPr kumimoji="1" lang="ja-JP" altLang="en-US" sz="1600" b="0" dirty="0">
                          <a:latin typeface="ＭＳ ゴシック" panose="020B0609070205080204" pitchFamily="49" charset="-128"/>
                          <a:ea typeface="ＭＳ ゴシック" panose="020B0609070205080204" pitchFamily="49" charset="-128"/>
                        </a:rPr>
                        <a:t>％以内</a:t>
                      </a:r>
                      <a:endParaRPr kumimoji="1" lang="en-US" altLang="ja-JP" sz="1600" b="0" u="sng" dirty="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ＭＳ ゴシック" panose="020B0609070205080204" pitchFamily="49" charset="-128"/>
                          <a:ea typeface="ＭＳ ゴシック" panose="020B0609070205080204" pitchFamily="49" charset="-128"/>
                        </a:rPr>
                        <a:t>　　　　　責任共有制度対象　：</a:t>
                      </a:r>
                      <a:r>
                        <a:rPr kumimoji="1" lang="en-US" altLang="ja-JP" sz="1600" b="0" dirty="0">
                          <a:latin typeface="ＭＳ ゴシック" panose="020B0609070205080204" pitchFamily="49" charset="-128"/>
                          <a:ea typeface="ＭＳ ゴシック" panose="020B0609070205080204" pitchFamily="49" charset="-128"/>
                        </a:rPr>
                        <a:t>1.5</a:t>
                      </a:r>
                      <a:r>
                        <a:rPr kumimoji="1" lang="ja-JP" altLang="en-US" sz="1600" b="0" dirty="0">
                          <a:latin typeface="ＭＳ ゴシック" panose="020B0609070205080204" pitchFamily="49" charset="-128"/>
                          <a:ea typeface="ＭＳ ゴシック" panose="020B0609070205080204" pitchFamily="49" charset="-128"/>
                        </a:rPr>
                        <a:t>％以内</a:t>
                      </a:r>
                      <a:endParaRPr kumimoji="1" lang="en-US" altLang="ja-JP" sz="1600" b="0" u="sng"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6878976"/>
      </p:ext>
    </p:extLst>
  </p:cSld>
  <p:clrMapOvr>
    <a:masterClrMapping/>
  </p:clrMapOvr>
</p:sld>
</file>

<file path=ppt/theme/theme1.xml><?xml version="1.0" encoding="utf-8"?>
<a:theme xmlns:a="http://schemas.openxmlformats.org/drawingml/2006/main" name="Office テーマ">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alpha val="0"/>
              </a:schemeClr>
            </a:gs>
            <a:gs pos="25000">
              <a:srgbClr val="21D6E0"/>
            </a:gs>
            <a:gs pos="75000">
              <a:srgbClr val="0087E6"/>
            </a:gs>
            <a:gs pos="100000">
              <a:srgbClr val="005CBF"/>
            </a:gs>
          </a:gsLst>
          <a:lin ang="5400000" scaled="0"/>
        </a:gra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3433</Words>
  <Application>Microsoft Office PowerPoint</Application>
  <PresentationFormat>画面に合わせる (4:3)</PresentationFormat>
  <Paragraphs>282</Paragraphs>
  <Slides>13</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Meiryo UI</vt:lpstr>
      <vt:lpstr>ＭＳ Ｐゴシック</vt:lpstr>
      <vt:lpstr>ＭＳ Ｐゴシック 本文</vt:lpstr>
      <vt:lpstr>ＭＳ ゴシック</vt:lpstr>
      <vt:lpstr>ＭＳ ゴシック</vt:lpstr>
      <vt:lpstr>Arial</vt:lpstr>
      <vt:lpstr>Calibri</vt:lpstr>
      <vt:lpstr>Office テーマ</vt:lpstr>
      <vt:lpstr>令和８年度 県制度融資の概要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（参考）とちぎ人口未来アクションプラン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小野　政則</dc:creator>
  <cp:lastModifiedBy>瓦井　来実</cp:lastModifiedBy>
  <cp:revision>10</cp:revision>
  <cp:lastPrinted>2026-02-26T23:51:38Z</cp:lastPrinted>
  <dcterms:created xsi:type="dcterms:W3CDTF">2012-09-26T02:19:59Z</dcterms:created>
  <dcterms:modified xsi:type="dcterms:W3CDTF">2026-03-11T07:21:09Z</dcterms:modified>
</cp:coreProperties>
</file>