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9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DDC3"/>
    <a:srgbClr val="FF9933"/>
    <a:srgbClr val="2D13F1"/>
    <a:srgbClr val="B1C6E9"/>
    <a:srgbClr val="FF3300"/>
    <a:srgbClr val="210CBC"/>
    <a:srgbClr val="FEECDE"/>
    <a:srgbClr val="270EE0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1773" autoAdjust="0"/>
  </p:normalViewPr>
  <p:slideViewPr>
    <p:cSldViewPr>
      <p:cViewPr varScale="1">
        <p:scale>
          <a:sx n="47" d="100"/>
          <a:sy n="47" d="100"/>
        </p:scale>
        <p:origin x="2292" y="56"/>
      </p:cViewPr>
      <p:guideLst>
        <p:guide orient="horz" pos="3120"/>
        <p:guide pos="216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1" d="100"/>
          <a:sy n="51" d="100"/>
        </p:scale>
        <p:origin x="2904" y="84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2" y="3"/>
            <a:ext cx="2950375" cy="498805"/>
          </a:xfrm>
          <a:prstGeom prst="rect">
            <a:avLst/>
          </a:prstGeom>
        </p:spPr>
        <p:txBody>
          <a:bodyPr vert="horz" lIns="92143" tIns="46068" rIns="92143" bIns="4606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3"/>
            <a:ext cx="2950374" cy="498805"/>
          </a:xfrm>
          <a:prstGeom prst="rect">
            <a:avLst/>
          </a:prstGeom>
        </p:spPr>
        <p:txBody>
          <a:bodyPr vert="horz" lIns="92143" tIns="46068" rIns="92143" bIns="46068" rtlCol="0"/>
          <a:lstStyle>
            <a:lvl1pPr algn="r">
              <a:defRPr sz="1200"/>
            </a:lvl1pPr>
          </a:lstStyle>
          <a:p>
            <a:fld id="{575FBD70-33AB-495B-B3CD-1E3E9196453C}" type="datetimeFigureOut">
              <a:rPr kumimoji="1" lang="ja-JP" altLang="en-US" smtClean="0"/>
              <a:t>2025/9/2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1425"/>
            <a:ext cx="2320925" cy="3354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43" tIns="46068" rIns="92143" bIns="4606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44" y="4783422"/>
            <a:ext cx="5446723" cy="3913704"/>
          </a:xfrm>
          <a:prstGeom prst="rect">
            <a:avLst/>
          </a:prstGeom>
        </p:spPr>
        <p:txBody>
          <a:bodyPr vert="horz" lIns="92143" tIns="46068" rIns="92143" bIns="4606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2" y="9440542"/>
            <a:ext cx="2950375" cy="498805"/>
          </a:xfrm>
          <a:prstGeom prst="rect">
            <a:avLst/>
          </a:prstGeom>
        </p:spPr>
        <p:txBody>
          <a:bodyPr vert="horz" lIns="92143" tIns="46068" rIns="92143" bIns="4606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542"/>
            <a:ext cx="2950374" cy="498805"/>
          </a:xfrm>
          <a:prstGeom prst="rect">
            <a:avLst/>
          </a:prstGeom>
        </p:spPr>
        <p:txBody>
          <a:bodyPr vert="horz" lIns="92143" tIns="46068" rIns="92143" bIns="46068" rtlCol="0" anchor="b"/>
          <a:lstStyle>
            <a:lvl1pPr algn="r">
              <a:defRPr sz="1200"/>
            </a:lvl1pPr>
          </a:lstStyle>
          <a:p>
            <a:fld id="{1D2308C0-C93D-4A56-9761-ED83E22B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939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FCC3-08FC-4F5F-80E6-8036801DA96C}" type="datetimeFigureOut">
              <a:rPr kumimoji="1" lang="ja-JP" altLang="en-US" smtClean="0"/>
              <a:pPr/>
              <a:t>2025/9/2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3FE6F-7BC7-4F45-AC5C-2155F748C4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FCC3-08FC-4F5F-80E6-8036801DA96C}" type="datetimeFigureOut">
              <a:rPr kumimoji="1" lang="ja-JP" altLang="en-US" smtClean="0"/>
              <a:pPr/>
              <a:t>2025/9/2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3FE6F-7BC7-4F45-AC5C-2155F748C4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FCC3-08FC-4F5F-80E6-8036801DA96C}" type="datetimeFigureOut">
              <a:rPr kumimoji="1" lang="ja-JP" altLang="en-US" smtClean="0"/>
              <a:pPr/>
              <a:t>2025/9/2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3FE6F-7BC7-4F45-AC5C-2155F748C4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FCC3-08FC-4F5F-80E6-8036801DA96C}" type="datetimeFigureOut">
              <a:rPr kumimoji="1" lang="ja-JP" altLang="en-US" smtClean="0"/>
              <a:pPr/>
              <a:t>2025/9/2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3FE6F-7BC7-4F45-AC5C-2155F748C4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FCC3-08FC-4F5F-80E6-8036801DA96C}" type="datetimeFigureOut">
              <a:rPr kumimoji="1" lang="ja-JP" altLang="en-US" smtClean="0"/>
              <a:pPr/>
              <a:t>2025/9/2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3FE6F-7BC7-4F45-AC5C-2155F748C4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FCC3-08FC-4F5F-80E6-8036801DA96C}" type="datetimeFigureOut">
              <a:rPr kumimoji="1" lang="ja-JP" altLang="en-US" smtClean="0"/>
              <a:pPr/>
              <a:t>2025/9/2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3FE6F-7BC7-4F45-AC5C-2155F748C4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FCC3-08FC-4F5F-80E6-8036801DA96C}" type="datetimeFigureOut">
              <a:rPr kumimoji="1" lang="ja-JP" altLang="en-US" smtClean="0"/>
              <a:pPr/>
              <a:t>2025/9/2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3FE6F-7BC7-4F45-AC5C-2155F748C4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FCC3-08FC-4F5F-80E6-8036801DA96C}" type="datetimeFigureOut">
              <a:rPr kumimoji="1" lang="ja-JP" altLang="en-US" smtClean="0"/>
              <a:pPr/>
              <a:t>2025/9/2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3FE6F-7BC7-4F45-AC5C-2155F748C4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FCC3-08FC-4F5F-80E6-8036801DA96C}" type="datetimeFigureOut">
              <a:rPr kumimoji="1" lang="ja-JP" altLang="en-US" smtClean="0"/>
              <a:pPr/>
              <a:t>2025/9/2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3FE6F-7BC7-4F45-AC5C-2155F748C4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FCC3-08FC-4F5F-80E6-8036801DA96C}" type="datetimeFigureOut">
              <a:rPr kumimoji="1" lang="ja-JP" altLang="en-US" smtClean="0"/>
              <a:pPr/>
              <a:t>2025/9/2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3FE6F-7BC7-4F45-AC5C-2155F748C4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0FCC3-08FC-4F5F-80E6-8036801DA96C}" type="datetimeFigureOut">
              <a:rPr kumimoji="1" lang="ja-JP" altLang="en-US" smtClean="0"/>
              <a:pPr/>
              <a:t>2025/9/2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3FE6F-7BC7-4F45-AC5C-2155F748C4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0FCC3-08FC-4F5F-80E6-8036801DA96C}" type="datetimeFigureOut">
              <a:rPr kumimoji="1" lang="ja-JP" altLang="en-US" smtClean="0"/>
              <a:pPr/>
              <a:t>2025/9/2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3FE6F-7BC7-4F45-AC5C-2155F748C4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263779"/>
              </p:ext>
            </p:extLst>
          </p:nvPr>
        </p:nvGraphicFramePr>
        <p:xfrm>
          <a:off x="561703" y="3066211"/>
          <a:ext cx="5747618" cy="249490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52189">
                  <a:extLst>
                    <a:ext uri="{9D8B030D-6E8A-4147-A177-3AD203B41FA5}">
                      <a16:colId xmlns:a16="http://schemas.microsoft.com/office/drawing/2014/main" val="2989895398"/>
                    </a:ext>
                  </a:extLst>
                </a:gridCol>
                <a:gridCol w="921169">
                  <a:extLst>
                    <a:ext uri="{9D8B030D-6E8A-4147-A177-3AD203B41FA5}">
                      <a16:colId xmlns:a16="http://schemas.microsoft.com/office/drawing/2014/main" val="2382013825"/>
                    </a:ext>
                  </a:extLst>
                </a:gridCol>
                <a:gridCol w="4074260">
                  <a:extLst>
                    <a:ext uri="{9D8B030D-6E8A-4147-A177-3AD203B41FA5}">
                      <a16:colId xmlns:a16="http://schemas.microsoft.com/office/drawing/2014/main" val="1735028497"/>
                    </a:ext>
                  </a:extLst>
                </a:gridCol>
              </a:tblGrid>
              <a:tr h="491039">
                <a:tc gridSpan="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所属または</a:t>
                      </a: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お住まい（市町）</a:t>
                      </a:r>
                    </a:p>
                  </a:txBody>
                  <a:tcPr marL="50049" marR="5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0049" marR="5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414059"/>
                  </a:ext>
                </a:extLst>
              </a:tr>
              <a:tr h="1195129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0" spc="105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連絡先</a:t>
                      </a:r>
                      <a:endParaRPr lang="ja-JP" sz="1200" b="1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50049" marR="5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TEL</a:t>
                      </a:r>
                      <a:r>
                        <a:rPr lang="ja-JP" sz="1200" b="1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：</a:t>
                      </a:r>
                      <a:endParaRPr lang="ja-JP" sz="1200" b="1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FAX</a:t>
                      </a:r>
                      <a:r>
                        <a:rPr lang="ja-JP" sz="1200" b="1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：</a:t>
                      </a:r>
                      <a:endParaRPr lang="ja-JP" sz="1200" b="1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E-mail</a:t>
                      </a:r>
                      <a:r>
                        <a:rPr lang="ja-JP" sz="1200" b="1" kern="100" dirty="0"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：</a:t>
                      </a:r>
                      <a:endParaRPr lang="ja-JP" sz="1200" b="1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0049" marR="5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7312560"/>
                  </a:ext>
                </a:extLst>
              </a:tr>
              <a:tr h="404367">
                <a:tc rowSpan="2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sz="1400" b="1" kern="0" spc="7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連絡</a:t>
                      </a:r>
                      <a:endParaRPr lang="ja-JP" sz="1400" b="1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sz="1400" b="1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担当者</a:t>
                      </a:r>
                      <a:endParaRPr lang="ja-JP" sz="1400" b="1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50049" marR="5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sz="1200" b="1" kern="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部署役職等</a:t>
                      </a:r>
                      <a:endParaRPr lang="ja-JP" sz="1200" b="1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50049" marR="5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0049" marR="5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924711"/>
                  </a:ext>
                </a:extLst>
              </a:tr>
              <a:tr h="40436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sz="1200" b="1" kern="0" spc="1225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氏名</a:t>
                      </a:r>
                      <a:endParaRPr lang="ja-JP" sz="1200" b="1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50049" marR="5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0049" marR="500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4972482"/>
                  </a:ext>
                </a:extLst>
              </a:tr>
            </a:tbl>
          </a:graphicData>
        </a:graphic>
      </p:graphicFrame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033356"/>
              </p:ext>
            </p:extLst>
          </p:nvPr>
        </p:nvGraphicFramePr>
        <p:xfrm>
          <a:off x="561703" y="6276375"/>
          <a:ext cx="5747617" cy="168179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401270">
                  <a:extLst>
                    <a:ext uri="{9D8B030D-6E8A-4147-A177-3AD203B41FA5}">
                      <a16:colId xmlns:a16="http://schemas.microsoft.com/office/drawing/2014/main" val="2605646886"/>
                    </a:ext>
                  </a:extLst>
                </a:gridCol>
                <a:gridCol w="4346347">
                  <a:extLst>
                    <a:ext uri="{9D8B030D-6E8A-4147-A177-3AD203B41FA5}">
                      <a16:colId xmlns:a16="http://schemas.microsoft.com/office/drawing/2014/main" val="1162254406"/>
                    </a:ext>
                  </a:extLst>
                </a:gridCol>
              </a:tblGrid>
              <a:tr h="2208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b="1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役　職　等</a:t>
                      </a:r>
                      <a:endParaRPr lang="ja-JP" sz="105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b="1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氏　名（フリガナ）</a:t>
                      </a:r>
                      <a:endParaRPr lang="ja-JP" sz="105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4291499"/>
                  </a:ext>
                </a:extLst>
              </a:tr>
              <a:tr h="4278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ＭＳ 明朝" panose="02020609040205080304" pitchFamily="17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7823067"/>
                  </a:ext>
                </a:extLst>
              </a:tr>
              <a:tr h="5165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3677054"/>
                  </a:ext>
                </a:extLst>
              </a:tr>
              <a:tr h="5165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ＭＳ 明朝" panose="02020609040205080304" pitchFamily="17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5370151"/>
                  </a:ext>
                </a:extLst>
              </a:tr>
            </a:tbl>
          </a:graphicData>
        </a:graphic>
      </p:graphicFrame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419821" y="2269540"/>
            <a:ext cx="5984057" cy="681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直播たまねぎ播種実演会　出席報告</a:t>
            </a:r>
            <a:endParaRPr kumimoji="0" lang="en-US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令和７</a:t>
            </a:r>
            <a:r>
              <a:rPr kumimoji="0"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(2025)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年　   月　　日 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60646" y="728916"/>
            <a:ext cx="6374413" cy="1415772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b="1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明朝" panose="02020609040205080304" pitchFamily="17" charset="-128"/>
              </a:rPr>
              <a:t>参加申込書　（</a:t>
            </a:r>
            <a:r>
              <a:rPr kumimoji="0" lang="en-US" altLang="ja-JP" b="1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明朝" panose="02020609040205080304" pitchFamily="17" charset="-128"/>
              </a:rPr>
              <a:t>FAX</a:t>
            </a:r>
            <a:r>
              <a:rPr kumimoji="0" lang="ja-JP" altLang="en-US" b="1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明朝" panose="02020609040205080304" pitchFamily="17" charset="-128"/>
              </a:rPr>
              <a:t>送信面）</a:t>
            </a:r>
            <a:endParaRPr kumimoji="0" lang="en-US" altLang="ja-JP" dirty="0">
              <a:solidFill>
                <a:srgbClr val="000000"/>
              </a:solidFill>
              <a:latin typeface="+mj-ea"/>
              <a:ea typeface="+mj-ea"/>
              <a:cs typeface="ＭＳ 明朝" panose="02020609040205080304" pitchFamily="17" charset="-128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ja-JP" altLang="ja-JP" sz="600" dirty="0">
              <a:latin typeface="+mj-ea"/>
              <a:ea typeface="+mj-ea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ja-JP" dirty="0">
                <a:solidFill>
                  <a:srgbClr val="000000"/>
                </a:solidFill>
                <a:latin typeface="+mj-ea"/>
                <a:ea typeface="+mj-ea"/>
                <a:cs typeface="ＭＳ 明朝" panose="02020609040205080304" pitchFamily="17" charset="-128"/>
              </a:rPr>
              <a:t>芳賀農業振興事務所</a:t>
            </a:r>
            <a:r>
              <a:rPr kumimoji="0" lang="ja-JP" altLang="en-US" dirty="0">
                <a:solidFill>
                  <a:srgbClr val="000000"/>
                </a:solidFill>
                <a:latin typeface="+mj-ea"/>
                <a:ea typeface="+mj-ea"/>
                <a:cs typeface="ＭＳ 明朝" panose="02020609040205080304" pitchFamily="17" charset="-128"/>
              </a:rPr>
              <a:t>　</a:t>
            </a:r>
            <a:r>
              <a:rPr kumimoji="0" lang="ja-JP" altLang="ja-JP" dirty="0">
                <a:solidFill>
                  <a:srgbClr val="000000"/>
                </a:solidFill>
                <a:latin typeface="+mj-ea"/>
                <a:ea typeface="+mj-ea"/>
                <a:cs typeface="ＭＳ 明朝" panose="02020609040205080304" pitchFamily="17" charset="-128"/>
              </a:rPr>
              <a:t>経営普及部野菜課</a:t>
            </a:r>
            <a:r>
              <a:rPr kumimoji="0" lang="ja-JP" altLang="en-US" dirty="0">
                <a:solidFill>
                  <a:srgbClr val="000000"/>
                </a:solidFill>
                <a:latin typeface="+mj-ea"/>
                <a:ea typeface="+mj-ea"/>
                <a:cs typeface="ＭＳ 明朝" panose="02020609040205080304" pitchFamily="17" charset="-128"/>
              </a:rPr>
              <a:t>　</a:t>
            </a:r>
            <a:r>
              <a:rPr kumimoji="0" lang="ja-JP" altLang="ja-JP" dirty="0">
                <a:solidFill>
                  <a:srgbClr val="000000"/>
                </a:solidFill>
                <a:latin typeface="+mj-ea"/>
                <a:ea typeface="+mj-ea"/>
                <a:cs typeface="ＭＳ 明朝" panose="02020609040205080304" pitchFamily="17" charset="-128"/>
              </a:rPr>
              <a:t>（担当：</a:t>
            </a:r>
            <a:r>
              <a:rPr kumimoji="0" lang="ja-JP" altLang="en-US" dirty="0">
                <a:solidFill>
                  <a:srgbClr val="000000"/>
                </a:solidFill>
                <a:latin typeface="+mj-ea"/>
                <a:ea typeface="+mj-ea"/>
                <a:cs typeface="ＭＳ 明朝" panose="02020609040205080304" pitchFamily="17" charset="-128"/>
              </a:rPr>
              <a:t>田口</a:t>
            </a:r>
            <a:r>
              <a:rPr kumimoji="0" lang="ja-JP" altLang="ja-JP" dirty="0">
                <a:solidFill>
                  <a:srgbClr val="000000"/>
                </a:solidFill>
                <a:latin typeface="+mj-ea"/>
                <a:ea typeface="+mj-ea"/>
                <a:cs typeface="ＭＳ 明朝" panose="02020609040205080304" pitchFamily="17" charset="-128"/>
              </a:rPr>
              <a:t>）宛て</a:t>
            </a:r>
            <a:r>
              <a:rPr kumimoji="0" lang="ja-JP" altLang="en-US" dirty="0">
                <a:solidFill>
                  <a:srgbClr val="000000"/>
                </a:solidFill>
                <a:latin typeface="+mj-ea"/>
                <a:ea typeface="+mj-ea"/>
                <a:cs typeface="ＭＳ 明朝" panose="02020609040205080304" pitchFamily="17" charset="-128"/>
              </a:rPr>
              <a:t>　</a:t>
            </a:r>
            <a:endParaRPr kumimoji="0" lang="en-US" altLang="ja-JP" dirty="0">
              <a:solidFill>
                <a:srgbClr val="000000"/>
              </a:solidFill>
              <a:latin typeface="+mj-ea"/>
              <a:ea typeface="+mj-ea"/>
              <a:cs typeface="ＭＳ 明朝" panose="02020609040205080304" pitchFamily="17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2200" b="1" dirty="0">
                <a:solidFill>
                  <a:srgbClr val="000000"/>
                </a:solidFill>
                <a:latin typeface="+mj-ea"/>
                <a:ea typeface="+mj-ea"/>
                <a:cs typeface="ＭＳ 明朝" panose="02020609040205080304" pitchFamily="17" charset="-128"/>
              </a:rPr>
              <a:t>　　</a:t>
            </a:r>
            <a:r>
              <a:rPr kumimoji="0" lang="en-US" altLang="ja-JP" sz="2200" b="1" dirty="0">
                <a:solidFill>
                  <a:srgbClr val="000000"/>
                </a:solidFill>
                <a:latin typeface="+mj-ea"/>
                <a:ea typeface="+mj-ea"/>
                <a:cs typeface="ＭＳ 明朝" panose="02020609040205080304" pitchFamily="17" charset="-128"/>
              </a:rPr>
              <a:t>FAX</a:t>
            </a:r>
            <a:r>
              <a:rPr kumimoji="0" lang="ja-JP" altLang="en-US" sz="2200" b="1" dirty="0">
                <a:solidFill>
                  <a:srgbClr val="000000"/>
                </a:solidFill>
                <a:latin typeface="+mj-ea"/>
                <a:ea typeface="+mj-ea"/>
                <a:cs typeface="ＭＳ 明朝" panose="02020609040205080304" pitchFamily="17" charset="-128"/>
              </a:rPr>
              <a:t>：</a:t>
            </a:r>
            <a:r>
              <a:rPr kumimoji="0" lang="en-US" altLang="ja-JP" sz="2200" b="1" dirty="0">
                <a:solidFill>
                  <a:srgbClr val="000000"/>
                </a:solidFill>
                <a:latin typeface="+mj-ea"/>
                <a:ea typeface="+mj-ea"/>
                <a:cs typeface="ＭＳ 明朝" panose="02020609040205080304" pitchFamily="17" charset="-128"/>
              </a:rPr>
              <a:t>0285-83-6245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2200" b="1" dirty="0">
                <a:solidFill>
                  <a:srgbClr val="000000"/>
                </a:solidFill>
                <a:latin typeface="+mj-ea"/>
                <a:ea typeface="+mj-ea"/>
              </a:rPr>
              <a:t>　　</a:t>
            </a:r>
            <a:r>
              <a:rPr kumimoji="0" lang="en-US" altLang="ja-JP" sz="2200" b="1" dirty="0">
                <a:solidFill>
                  <a:srgbClr val="000000"/>
                </a:solidFill>
                <a:latin typeface="+mj-ea"/>
                <a:ea typeface="+mj-ea"/>
              </a:rPr>
              <a:t>E-mail</a:t>
            </a:r>
            <a:r>
              <a:rPr kumimoji="0" lang="ja-JP" altLang="en-US" sz="2200" b="1" dirty="0">
                <a:solidFill>
                  <a:srgbClr val="000000"/>
                </a:solidFill>
                <a:latin typeface="+mj-ea"/>
                <a:ea typeface="+mj-ea"/>
              </a:rPr>
              <a:t>：</a:t>
            </a:r>
            <a:r>
              <a:rPr kumimoji="0" lang="en-US" altLang="ja-JP" sz="2000" b="1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taguchim2101@pref.tochigi.lg.jp</a:t>
            </a:r>
            <a:endParaRPr kumimoji="0" lang="en-US" altLang="ja-JP" sz="2200" b="1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25958" y="8030180"/>
            <a:ext cx="60060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400" dirty="0">
                <a:latin typeface="+mj-ea"/>
                <a:ea typeface="+mj-ea"/>
                <a:cs typeface="Times New Roman" panose="02020603050405020304" pitchFamily="18" charset="0"/>
              </a:rPr>
              <a:t>　　ご記入いただいた個人情報は、本実演会に関する連絡および運営にのみ</a:t>
            </a:r>
            <a:endParaRPr kumimoji="0" lang="en-US" altLang="ja-JP" sz="14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400" dirty="0">
                <a:latin typeface="+mj-ea"/>
                <a:ea typeface="+mj-ea"/>
                <a:cs typeface="Times New Roman" panose="02020603050405020304" pitchFamily="18" charset="0"/>
              </a:rPr>
              <a:t>　　利用し、本人の同意なく目的外の利用及び提供をすることはありません。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419822" y="5616475"/>
            <a:ext cx="621523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600" u="sng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ＭＳ 明朝" panose="02020609040205080304" pitchFamily="17" charset="-128"/>
              </a:rPr>
              <a:t>出席者</a:t>
            </a:r>
            <a:r>
              <a:rPr kumimoji="0" lang="ja-JP" altLang="en-US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ＭＳ 明朝" panose="02020609040205080304" pitchFamily="17" charset="-128"/>
              </a:rPr>
              <a:t>を以下にご記入ください（出席者数を把握するため、出席予定者全員のお名前をご記入ください）</a:t>
            </a:r>
            <a:endParaRPr kumimoji="0" lang="ja-JP" altLang="en-US" sz="1600" dirty="0"/>
          </a:p>
        </p:txBody>
      </p:sp>
      <p:sp>
        <p:nvSpPr>
          <p:cNvPr id="19" name="正方形/長方形 18"/>
          <p:cNvSpPr/>
          <p:nvPr/>
        </p:nvSpPr>
        <p:spPr>
          <a:xfrm>
            <a:off x="561703" y="8625408"/>
            <a:ext cx="5747618" cy="1205458"/>
          </a:xfrm>
          <a:prstGeom prst="rect">
            <a:avLst/>
          </a:prstGeom>
          <a:ln w="63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600" u="sng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ＭＳ 明朝" panose="02020609040205080304" pitchFamily="17" charset="-128"/>
              </a:rPr>
              <a:t>○実演会に関する問い合わせ・申込先</a:t>
            </a:r>
            <a:endParaRPr kumimoji="0" lang="en-US" altLang="ja-JP" sz="1600" u="sng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ＭＳ 明朝" panose="02020609040205080304" pitchFamily="17" charset="-128"/>
            </a:endParaRPr>
          </a:p>
          <a:p>
            <a:pPr lvl="0" eaLnBrk="0" fontAlgn="base" hangingPunct="0">
              <a:lnSpc>
                <a:spcPts val="1000"/>
              </a:lnSpc>
              <a:spcBef>
                <a:spcPct val="0"/>
              </a:spcBef>
              <a:spcAft>
                <a:spcPct val="0"/>
              </a:spcAft>
            </a:pPr>
            <a:endParaRPr kumimoji="0" lang="en-US" altLang="ja-JP" sz="1400" u="sng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0" lang="ja-JP" altLang="en-US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芳賀農業振興事務所 経営普及部野菜課　担当：田口 </a:t>
            </a:r>
            <a:endParaRPr kumimoji="0" lang="en-US" altLang="ja-JP" sz="16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kumimoji="0"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TEL</a:t>
            </a:r>
            <a:r>
              <a:rPr kumimoji="0" lang="ja-JP" altLang="en-US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kumimoji="0"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0285-82-3074</a:t>
            </a:r>
            <a:r>
              <a:rPr kumimoji="0" lang="ja-JP" altLang="en-US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0"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FAX</a:t>
            </a:r>
            <a:r>
              <a:rPr kumimoji="0" lang="ja-JP" altLang="en-US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kumimoji="0"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ＭＳ 明朝" panose="02020609040205080304" pitchFamily="17" charset="-128"/>
              </a:rPr>
              <a:t>0285-83-6245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kumimoji="0" lang="en-US" altLang="ja-JP" sz="160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E-mail</a:t>
            </a:r>
            <a:r>
              <a:rPr kumimoji="0" lang="ja-JP" altLang="en-US" sz="160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：</a:t>
            </a:r>
            <a:r>
              <a:rPr kumimoji="0" lang="en-US" altLang="ja-JP" sz="160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taguchim2101@pref.tochigi.lg.jp</a:t>
            </a:r>
            <a:endParaRPr kumimoji="0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E657282-82E1-96B8-86F6-1C9A40265E20}"/>
              </a:ext>
            </a:extLst>
          </p:cNvPr>
          <p:cNvSpPr/>
          <p:nvPr/>
        </p:nvSpPr>
        <p:spPr>
          <a:xfrm>
            <a:off x="0" y="0"/>
            <a:ext cx="6858000" cy="58477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９月</a:t>
            </a:r>
            <a:r>
              <a:rPr lang="en-US" altLang="ja-JP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12</a:t>
            </a:r>
            <a:r>
              <a:rPr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日（金）までに</a:t>
            </a:r>
            <a:r>
              <a:rPr lang="en-US" altLang="ja-JP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FAX</a:t>
            </a:r>
            <a:r>
              <a:rPr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またはメールにてお申し込みください</a:t>
            </a:r>
            <a:endParaRPr kumimoji="1" lang="ja-JP" altLang="en-US" sz="2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4395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4581</TotalTime>
  <Words>191</Words>
  <Application>Microsoft Office PowerPoint</Application>
  <PresentationFormat>A4 210 x 297 mm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HGS創英角ｺﾞｼｯｸUB</vt:lpstr>
      <vt:lpstr>ＭＳ ゴシック</vt:lpstr>
      <vt:lpstr>Arial</vt:lpstr>
      <vt:lpstr>Calibri</vt:lpstr>
      <vt:lpstr>Century</vt:lpstr>
      <vt:lpstr>Office テーマ</vt:lpstr>
      <vt:lpstr>PowerPoint プレゼンテーション</vt:lpstr>
    </vt:vector>
  </TitlesOfParts>
  <Company>栃木県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栃木県</dc:creator>
  <cp:lastModifiedBy>前田　竜昌</cp:lastModifiedBy>
  <cp:revision>565</cp:revision>
  <cp:lastPrinted>2025-08-12T07:22:25Z</cp:lastPrinted>
  <dcterms:created xsi:type="dcterms:W3CDTF">2015-09-24T07:27:45Z</dcterms:created>
  <dcterms:modified xsi:type="dcterms:W3CDTF">2025-09-02T00:11:53Z</dcterms:modified>
</cp:coreProperties>
</file>